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4"/>
  </p:notesMasterIdLst>
  <p:sldIdLst>
    <p:sldId id="256" r:id="rId3"/>
    <p:sldId id="315" r:id="rId4"/>
    <p:sldId id="314" r:id="rId5"/>
    <p:sldId id="316" r:id="rId6"/>
    <p:sldId id="300" r:id="rId7"/>
    <p:sldId id="304" r:id="rId8"/>
    <p:sldId id="301" r:id="rId9"/>
    <p:sldId id="317" r:id="rId10"/>
    <p:sldId id="302" r:id="rId11"/>
    <p:sldId id="303" r:id="rId12"/>
    <p:sldId id="305" r:id="rId13"/>
    <p:sldId id="306" r:id="rId14"/>
    <p:sldId id="307" r:id="rId15"/>
    <p:sldId id="308" r:id="rId16"/>
    <p:sldId id="313" r:id="rId17"/>
    <p:sldId id="319" r:id="rId18"/>
    <p:sldId id="309" r:id="rId19"/>
    <p:sldId id="310" r:id="rId20"/>
    <p:sldId id="318" r:id="rId21"/>
    <p:sldId id="311" r:id="rId22"/>
    <p:sldId id="312"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Maven Pro" panose="020B0604020202020204" charset="0"/>
      <p:regular r:id="rId29"/>
      <p:bold r:id="rId30"/>
    </p:embeddedFont>
    <p:embeddedFont>
      <p:font typeface="Nunito"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F0FA15-E0FC-4C88-A825-207F793B5545}">
  <a:tblStyle styleId="{3FF0FA15-E0FC-4C88-A825-207F793B55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30ef2c52e5_3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230ef2c52e5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6"/>
        <p:cNvGrpSpPr/>
        <p:nvPr/>
      </p:nvGrpSpPr>
      <p:grpSpPr>
        <a:xfrm>
          <a:off x="0" y="0"/>
          <a:ext cx="0" cy="0"/>
          <a:chOff x="0" y="0"/>
          <a:chExt cx="0" cy="0"/>
        </a:xfrm>
      </p:grpSpPr>
      <p:pic>
        <p:nvPicPr>
          <p:cNvPr id="297" name="Google Shape;297;p16"/>
          <p:cNvPicPr preferRelativeResize="0"/>
          <p:nvPr/>
        </p:nvPicPr>
        <p:blipFill rotWithShape="1">
          <a:blip r:embed="rId2">
            <a:alphaModFix/>
          </a:blip>
          <a:srcRect r="12118" b="13344"/>
          <a:stretch/>
        </p:blipFill>
        <p:spPr>
          <a:xfrm>
            <a:off x="4905936" y="-258410"/>
            <a:ext cx="4238065" cy="5408308"/>
          </a:xfrm>
          <a:prstGeom prst="rect">
            <a:avLst/>
          </a:prstGeom>
          <a:noFill/>
          <a:ln>
            <a:noFill/>
          </a:ln>
        </p:spPr>
      </p:pic>
      <p:pic>
        <p:nvPicPr>
          <p:cNvPr id="298" name="Google Shape;298;p16"/>
          <p:cNvPicPr preferRelativeResize="0"/>
          <p:nvPr/>
        </p:nvPicPr>
        <p:blipFill rotWithShape="1">
          <a:blip r:embed="rId2">
            <a:alphaModFix/>
          </a:blip>
          <a:srcRect r="12118" b="13344"/>
          <a:stretch/>
        </p:blipFill>
        <p:spPr>
          <a:xfrm>
            <a:off x="4905936" y="-258410"/>
            <a:ext cx="4238065" cy="5408308"/>
          </a:xfrm>
          <a:prstGeom prst="rect">
            <a:avLst/>
          </a:prstGeom>
          <a:noFill/>
          <a:ln>
            <a:noFill/>
          </a:ln>
        </p:spPr>
      </p:pic>
      <p:pic>
        <p:nvPicPr>
          <p:cNvPr id="299" name="Google Shape;299;p16"/>
          <p:cNvPicPr preferRelativeResize="0"/>
          <p:nvPr/>
        </p:nvPicPr>
        <p:blipFill rotWithShape="1">
          <a:blip r:embed="rId3">
            <a:alphaModFix/>
          </a:blip>
          <a:srcRect l="19400" t="1161" b="2869"/>
          <a:stretch/>
        </p:blipFill>
        <p:spPr>
          <a:xfrm>
            <a:off x="-1" y="-12583"/>
            <a:ext cx="6701245" cy="5165882"/>
          </a:xfrm>
          <a:prstGeom prst="rect">
            <a:avLst/>
          </a:prstGeom>
          <a:noFill/>
          <a:ln>
            <a:noFill/>
          </a:ln>
        </p:spPr>
      </p:pic>
      <p:sp>
        <p:nvSpPr>
          <p:cNvPr id="300" name="Google Shape;300;p16"/>
          <p:cNvSpPr txBox="1">
            <a:spLocks noGrp="1"/>
          </p:cNvSpPr>
          <p:nvPr>
            <p:ph type="ctrTitle"/>
          </p:nvPr>
        </p:nvSpPr>
        <p:spPr>
          <a:xfrm>
            <a:off x="3962169" y="2425301"/>
            <a:ext cx="4881900" cy="8292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1" name="Google Shape;301;p16"/>
          <p:cNvSpPr txBox="1">
            <a:spLocks noGrp="1"/>
          </p:cNvSpPr>
          <p:nvPr>
            <p:ph type="subTitle" idx="1"/>
          </p:nvPr>
        </p:nvSpPr>
        <p:spPr>
          <a:xfrm>
            <a:off x="3962168" y="3314502"/>
            <a:ext cx="4711800" cy="12417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800"/>
              </a:spcBef>
              <a:spcAft>
                <a:spcPts val="0"/>
              </a:spcAft>
              <a:buClr>
                <a:schemeClr val="dk1"/>
              </a:buClr>
              <a:buSzPts val="1400"/>
              <a:buNone/>
              <a:defRPr sz="14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302" name="Google Shape;302;p16"/>
          <p:cNvPicPr preferRelativeResize="0"/>
          <p:nvPr/>
        </p:nvPicPr>
        <p:blipFill rotWithShape="1">
          <a:blip r:embed="rId4">
            <a:alphaModFix/>
          </a:blip>
          <a:srcRect/>
          <a:stretch/>
        </p:blipFill>
        <p:spPr>
          <a:xfrm>
            <a:off x="-383727" y="-2066281"/>
            <a:ext cx="4193621" cy="584442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3"/>
        <p:cNvGrpSpPr/>
        <p:nvPr/>
      </p:nvGrpSpPr>
      <p:grpSpPr>
        <a:xfrm>
          <a:off x="0" y="0"/>
          <a:ext cx="0" cy="0"/>
          <a:chOff x="0" y="0"/>
          <a:chExt cx="0" cy="0"/>
        </a:xfrm>
      </p:grpSpPr>
      <p:pic>
        <p:nvPicPr>
          <p:cNvPr id="304" name="Google Shape;304;p17"/>
          <p:cNvPicPr preferRelativeResize="0"/>
          <p:nvPr/>
        </p:nvPicPr>
        <p:blipFill rotWithShape="1">
          <a:blip r:embed="rId2">
            <a:alphaModFix/>
          </a:blip>
          <a:srcRect r="12118" b="13344"/>
          <a:stretch/>
        </p:blipFill>
        <p:spPr>
          <a:xfrm>
            <a:off x="4905936" y="-255371"/>
            <a:ext cx="4238065" cy="5408308"/>
          </a:xfrm>
          <a:prstGeom prst="rect">
            <a:avLst/>
          </a:prstGeom>
          <a:noFill/>
          <a:ln>
            <a:noFill/>
          </a:ln>
        </p:spPr>
      </p:pic>
      <p:pic>
        <p:nvPicPr>
          <p:cNvPr id="305" name="Google Shape;305;p17"/>
          <p:cNvPicPr preferRelativeResize="0"/>
          <p:nvPr/>
        </p:nvPicPr>
        <p:blipFill rotWithShape="1">
          <a:blip r:embed="rId2">
            <a:alphaModFix/>
          </a:blip>
          <a:srcRect r="12118" b="13344"/>
          <a:stretch/>
        </p:blipFill>
        <p:spPr>
          <a:xfrm>
            <a:off x="4903840" y="-255371"/>
            <a:ext cx="4238065" cy="5408308"/>
          </a:xfrm>
          <a:prstGeom prst="rect">
            <a:avLst/>
          </a:prstGeom>
          <a:noFill/>
          <a:ln>
            <a:noFill/>
          </a:ln>
        </p:spPr>
      </p:pic>
      <p:sp>
        <p:nvSpPr>
          <p:cNvPr id="306" name="Google Shape;306;p17"/>
          <p:cNvSpPr txBox="1">
            <a:spLocks noGrp="1"/>
          </p:cNvSpPr>
          <p:nvPr>
            <p:ph type="title"/>
          </p:nvPr>
        </p:nvSpPr>
        <p:spPr>
          <a:xfrm>
            <a:off x="274320" y="273844"/>
            <a:ext cx="85458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7" name="Google Shape;307;p17"/>
          <p:cNvSpPr txBox="1">
            <a:spLocks noGrp="1"/>
          </p:cNvSpPr>
          <p:nvPr>
            <p:ph type="body" idx="1"/>
          </p:nvPr>
        </p:nvSpPr>
        <p:spPr>
          <a:xfrm>
            <a:off x="274320" y="1528354"/>
            <a:ext cx="8545800" cy="342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08" name="Google Shape;308;p17"/>
          <p:cNvPicPr preferRelativeResize="0"/>
          <p:nvPr/>
        </p:nvPicPr>
        <p:blipFill rotWithShape="1">
          <a:blip r:embed="rId3">
            <a:alphaModFix/>
          </a:blip>
          <a:srcRect/>
          <a:stretch/>
        </p:blipFill>
        <p:spPr>
          <a:xfrm>
            <a:off x="0" y="1206681"/>
            <a:ext cx="4033684" cy="190536"/>
          </a:xfrm>
          <a:prstGeom prst="rect">
            <a:avLst/>
          </a:prstGeom>
          <a:noFill/>
          <a:ln>
            <a:noFill/>
          </a:ln>
        </p:spPr>
      </p:pic>
      <p:pic>
        <p:nvPicPr>
          <p:cNvPr id="309" name="Google Shape;309;p17"/>
          <p:cNvPicPr preferRelativeResize="0"/>
          <p:nvPr/>
        </p:nvPicPr>
        <p:blipFill rotWithShape="1">
          <a:blip r:embed="rId4">
            <a:alphaModFix/>
          </a:blip>
          <a:srcRect/>
          <a:stretch/>
        </p:blipFill>
        <p:spPr>
          <a:xfrm>
            <a:off x="0" y="5080819"/>
            <a:ext cx="9144001" cy="7211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0"/>
        <p:cNvGrpSpPr/>
        <p:nvPr/>
      </p:nvGrpSpPr>
      <p:grpSpPr>
        <a:xfrm>
          <a:off x="0" y="0"/>
          <a:ext cx="0" cy="0"/>
          <a:chOff x="0" y="0"/>
          <a:chExt cx="0" cy="0"/>
        </a:xfrm>
      </p:grpSpPr>
      <p:pic>
        <p:nvPicPr>
          <p:cNvPr id="311" name="Google Shape;311;p18"/>
          <p:cNvPicPr preferRelativeResize="0"/>
          <p:nvPr/>
        </p:nvPicPr>
        <p:blipFill rotWithShape="1">
          <a:blip r:embed="rId2">
            <a:alphaModFix/>
          </a:blip>
          <a:srcRect r="12118" b="13344"/>
          <a:stretch/>
        </p:blipFill>
        <p:spPr>
          <a:xfrm>
            <a:off x="4903840" y="-255371"/>
            <a:ext cx="4238065" cy="5408308"/>
          </a:xfrm>
          <a:prstGeom prst="rect">
            <a:avLst/>
          </a:prstGeom>
          <a:noFill/>
          <a:ln>
            <a:noFill/>
          </a:ln>
        </p:spPr>
      </p:pic>
      <p:pic>
        <p:nvPicPr>
          <p:cNvPr id="312" name="Google Shape;312;p18"/>
          <p:cNvPicPr preferRelativeResize="0"/>
          <p:nvPr/>
        </p:nvPicPr>
        <p:blipFill rotWithShape="1">
          <a:blip r:embed="rId2">
            <a:alphaModFix/>
          </a:blip>
          <a:srcRect r="12118" b="13344"/>
          <a:stretch/>
        </p:blipFill>
        <p:spPr>
          <a:xfrm>
            <a:off x="4900861" y="-258637"/>
            <a:ext cx="4238065" cy="5408308"/>
          </a:xfrm>
          <a:prstGeom prst="rect">
            <a:avLst/>
          </a:prstGeom>
          <a:noFill/>
          <a:ln>
            <a:noFill/>
          </a:ln>
        </p:spPr>
      </p:pic>
      <p:pic>
        <p:nvPicPr>
          <p:cNvPr id="313" name="Google Shape;313;p18"/>
          <p:cNvPicPr preferRelativeResize="0"/>
          <p:nvPr/>
        </p:nvPicPr>
        <p:blipFill rotWithShape="1">
          <a:blip r:embed="rId3">
            <a:alphaModFix/>
          </a:blip>
          <a:srcRect/>
          <a:stretch/>
        </p:blipFill>
        <p:spPr>
          <a:xfrm>
            <a:off x="0" y="5080819"/>
            <a:ext cx="9144001" cy="72118"/>
          </a:xfrm>
          <a:prstGeom prst="rect">
            <a:avLst/>
          </a:prstGeom>
          <a:noFill/>
          <a:ln>
            <a:noFill/>
          </a:ln>
        </p:spPr>
      </p:pic>
      <p:sp>
        <p:nvSpPr>
          <p:cNvPr id="314" name="Google Shape;314;p18"/>
          <p:cNvSpPr txBox="1">
            <a:spLocks noGrp="1"/>
          </p:cNvSpPr>
          <p:nvPr>
            <p:ph type="body" idx="1"/>
          </p:nvPr>
        </p:nvSpPr>
        <p:spPr>
          <a:xfrm>
            <a:off x="274320" y="273843"/>
            <a:ext cx="8545800" cy="4677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5"/>
        <p:cNvGrpSpPr/>
        <p:nvPr/>
      </p:nvGrpSpPr>
      <p:grpSpPr>
        <a:xfrm>
          <a:off x="0" y="0"/>
          <a:ext cx="0" cy="0"/>
          <a:chOff x="0" y="0"/>
          <a:chExt cx="0" cy="0"/>
        </a:xfrm>
      </p:grpSpPr>
      <p:pic>
        <p:nvPicPr>
          <p:cNvPr id="316" name="Google Shape;316;p19"/>
          <p:cNvPicPr preferRelativeResize="0"/>
          <p:nvPr/>
        </p:nvPicPr>
        <p:blipFill rotWithShape="1">
          <a:blip r:embed="rId2">
            <a:alphaModFix/>
          </a:blip>
          <a:srcRect r="12118" b="13344"/>
          <a:stretch/>
        </p:blipFill>
        <p:spPr>
          <a:xfrm>
            <a:off x="4900861" y="-258637"/>
            <a:ext cx="4238065" cy="5408308"/>
          </a:xfrm>
          <a:prstGeom prst="rect">
            <a:avLst/>
          </a:prstGeom>
          <a:noFill/>
          <a:ln>
            <a:noFill/>
          </a:ln>
        </p:spPr>
      </p:pic>
      <p:pic>
        <p:nvPicPr>
          <p:cNvPr id="317" name="Google Shape;317;p19"/>
          <p:cNvPicPr preferRelativeResize="0"/>
          <p:nvPr/>
        </p:nvPicPr>
        <p:blipFill rotWithShape="1">
          <a:blip r:embed="rId2">
            <a:alphaModFix/>
          </a:blip>
          <a:srcRect r="12118" b="13344"/>
          <a:stretch/>
        </p:blipFill>
        <p:spPr>
          <a:xfrm>
            <a:off x="4905936" y="-264808"/>
            <a:ext cx="4238065" cy="5408308"/>
          </a:xfrm>
          <a:prstGeom prst="rect">
            <a:avLst/>
          </a:prstGeom>
          <a:noFill/>
          <a:ln>
            <a:noFill/>
          </a:ln>
        </p:spPr>
      </p:pic>
      <p:sp>
        <p:nvSpPr>
          <p:cNvPr id="318" name="Google Shape;318;p19"/>
          <p:cNvSpPr txBox="1">
            <a:spLocks noGrp="1"/>
          </p:cNvSpPr>
          <p:nvPr>
            <p:ph type="title"/>
          </p:nvPr>
        </p:nvSpPr>
        <p:spPr>
          <a:xfrm>
            <a:off x="274320" y="297726"/>
            <a:ext cx="85458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062B49"/>
              </a:buClr>
              <a:buSzPts val="3300"/>
              <a:buFont typeface="Arial"/>
              <a:buNone/>
              <a:defRPr sz="3300">
                <a:solidFill>
                  <a:srgbClr val="062B49"/>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19" name="Google Shape;319;p19"/>
          <p:cNvSpPr txBox="1">
            <a:spLocks noGrp="1"/>
          </p:cNvSpPr>
          <p:nvPr>
            <p:ph type="body" idx="1"/>
          </p:nvPr>
        </p:nvSpPr>
        <p:spPr>
          <a:xfrm>
            <a:off x="274320" y="1369219"/>
            <a:ext cx="42405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20" name="Google Shape;320;p19"/>
          <p:cNvSpPr txBox="1">
            <a:spLocks noGrp="1"/>
          </p:cNvSpPr>
          <p:nvPr>
            <p:ph type="body" idx="2"/>
          </p:nvPr>
        </p:nvSpPr>
        <p:spPr>
          <a:xfrm>
            <a:off x="4629150" y="1369219"/>
            <a:ext cx="41961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21" name="Google Shape;321;p19"/>
          <p:cNvPicPr preferRelativeResize="0"/>
          <p:nvPr/>
        </p:nvPicPr>
        <p:blipFill rotWithShape="1">
          <a:blip r:embed="rId3">
            <a:alphaModFix/>
          </a:blip>
          <a:srcRect/>
          <a:stretch/>
        </p:blipFill>
        <p:spPr>
          <a:xfrm>
            <a:off x="0" y="5080819"/>
            <a:ext cx="9144001" cy="7211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2"/>
        <p:cNvGrpSpPr/>
        <p:nvPr/>
      </p:nvGrpSpPr>
      <p:grpSpPr>
        <a:xfrm>
          <a:off x="0" y="0"/>
          <a:ext cx="0" cy="0"/>
          <a:chOff x="0" y="0"/>
          <a:chExt cx="0" cy="0"/>
        </a:xfrm>
      </p:grpSpPr>
      <p:pic>
        <p:nvPicPr>
          <p:cNvPr id="323" name="Google Shape;323;p20"/>
          <p:cNvPicPr preferRelativeResize="0"/>
          <p:nvPr/>
        </p:nvPicPr>
        <p:blipFill rotWithShape="1">
          <a:blip r:embed="rId2">
            <a:alphaModFix/>
          </a:blip>
          <a:srcRect l="14782" r="1176" b="33070"/>
          <a:stretch/>
        </p:blipFill>
        <p:spPr>
          <a:xfrm>
            <a:off x="-49750" y="-168309"/>
            <a:ext cx="9193751" cy="5311809"/>
          </a:xfrm>
          <a:prstGeom prst="rect">
            <a:avLst/>
          </a:prstGeom>
          <a:noFill/>
          <a:ln>
            <a:noFill/>
          </a:ln>
        </p:spPr>
      </p:pic>
      <p:pic>
        <p:nvPicPr>
          <p:cNvPr id="324" name="Google Shape;324;p20"/>
          <p:cNvPicPr preferRelativeResize="0"/>
          <p:nvPr/>
        </p:nvPicPr>
        <p:blipFill rotWithShape="1">
          <a:blip r:embed="rId3">
            <a:alphaModFix/>
          </a:blip>
          <a:srcRect r="12111" b="13464"/>
          <a:stretch/>
        </p:blipFill>
        <p:spPr>
          <a:xfrm>
            <a:off x="5508265" y="532589"/>
            <a:ext cx="3623767" cy="4617443"/>
          </a:xfrm>
          <a:prstGeom prst="rect">
            <a:avLst/>
          </a:prstGeom>
          <a:noFill/>
          <a:ln>
            <a:noFill/>
          </a:ln>
        </p:spPr>
      </p:pic>
      <p:pic>
        <p:nvPicPr>
          <p:cNvPr id="325" name="Google Shape;325;p20"/>
          <p:cNvPicPr preferRelativeResize="0"/>
          <p:nvPr/>
        </p:nvPicPr>
        <p:blipFill rotWithShape="1">
          <a:blip r:embed="rId4">
            <a:alphaModFix/>
          </a:blip>
          <a:srcRect l="26632" t="1503" b="11569"/>
          <a:stretch/>
        </p:blipFill>
        <p:spPr>
          <a:xfrm>
            <a:off x="-39188" y="-78376"/>
            <a:ext cx="4398916" cy="5212079"/>
          </a:xfrm>
          <a:prstGeom prst="rect">
            <a:avLst/>
          </a:prstGeom>
          <a:noFill/>
          <a:ln>
            <a:noFill/>
          </a:ln>
        </p:spPr>
      </p:pic>
      <p:pic>
        <p:nvPicPr>
          <p:cNvPr id="326" name="Google Shape;326;p20"/>
          <p:cNvPicPr preferRelativeResize="0"/>
          <p:nvPr/>
        </p:nvPicPr>
        <p:blipFill rotWithShape="1">
          <a:blip r:embed="rId3">
            <a:alphaModFix/>
          </a:blip>
          <a:srcRect r="12111" b="13464"/>
          <a:stretch/>
        </p:blipFill>
        <p:spPr>
          <a:xfrm>
            <a:off x="5508265" y="526058"/>
            <a:ext cx="3623767" cy="4617443"/>
          </a:xfrm>
          <a:prstGeom prst="rect">
            <a:avLst/>
          </a:prstGeom>
          <a:noFill/>
          <a:ln>
            <a:noFill/>
          </a:ln>
        </p:spPr>
      </p:pic>
      <p:sp>
        <p:nvSpPr>
          <p:cNvPr id="327" name="Google Shape;327;p20"/>
          <p:cNvSpPr txBox="1"/>
          <p:nvPr/>
        </p:nvSpPr>
        <p:spPr>
          <a:xfrm>
            <a:off x="2316913" y="2183676"/>
            <a:ext cx="4460400" cy="9942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rgbClr val="549848"/>
              </a:buClr>
              <a:buSzPts val="3300"/>
              <a:buFont typeface="Arial"/>
              <a:buNone/>
            </a:pPr>
            <a:endParaRPr sz="3300" b="0" i="0" u="none" strike="noStrike" cap="none">
              <a:solidFill>
                <a:srgbClr val="549848"/>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8"/>
        <p:cNvGrpSpPr/>
        <p:nvPr/>
      </p:nvGrpSpPr>
      <p:grpSpPr>
        <a:xfrm>
          <a:off x="0" y="0"/>
          <a:ext cx="0" cy="0"/>
          <a:chOff x="0" y="0"/>
          <a:chExt cx="0" cy="0"/>
        </a:xfrm>
      </p:grpSpPr>
      <p:pic>
        <p:nvPicPr>
          <p:cNvPr id="329" name="Google Shape;329;p21"/>
          <p:cNvPicPr preferRelativeResize="0"/>
          <p:nvPr/>
        </p:nvPicPr>
        <p:blipFill rotWithShape="1">
          <a:blip r:embed="rId2">
            <a:alphaModFix/>
          </a:blip>
          <a:srcRect r="12118" b="13344"/>
          <a:stretch/>
        </p:blipFill>
        <p:spPr>
          <a:xfrm>
            <a:off x="4905936" y="-255371"/>
            <a:ext cx="4238065" cy="5408308"/>
          </a:xfrm>
          <a:prstGeom prst="rect">
            <a:avLst/>
          </a:prstGeom>
          <a:noFill/>
          <a:ln>
            <a:noFill/>
          </a:ln>
        </p:spPr>
      </p:pic>
      <p:pic>
        <p:nvPicPr>
          <p:cNvPr id="330" name="Google Shape;330;p21"/>
          <p:cNvPicPr preferRelativeResize="0"/>
          <p:nvPr/>
        </p:nvPicPr>
        <p:blipFill rotWithShape="1">
          <a:blip r:embed="rId2">
            <a:alphaModFix/>
          </a:blip>
          <a:srcRect r="12118" b="13344"/>
          <a:stretch/>
        </p:blipFill>
        <p:spPr>
          <a:xfrm>
            <a:off x="4905936" y="-264808"/>
            <a:ext cx="4238065" cy="5408308"/>
          </a:xfrm>
          <a:prstGeom prst="rect">
            <a:avLst/>
          </a:prstGeom>
          <a:noFill/>
          <a:ln>
            <a:noFill/>
          </a:ln>
        </p:spPr>
      </p:pic>
      <p:pic>
        <p:nvPicPr>
          <p:cNvPr id="331" name="Google Shape;331;p21"/>
          <p:cNvPicPr preferRelativeResize="0"/>
          <p:nvPr/>
        </p:nvPicPr>
        <p:blipFill rotWithShape="1">
          <a:blip r:embed="rId3">
            <a:alphaModFix/>
          </a:blip>
          <a:srcRect/>
          <a:stretch/>
        </p:blipFill>
        <p:spPr>
          <a:xfrm>
            <a:off x="0" y="5080819"/>
            <a:ext cx="9144001" cy="72118"/>
          </a:xfrm>
          <a:prstGeom prst="rect">
            <a:avLst/>
          </a:prstGeom>
          <a:noFill/>
          <a:ln>
            <a:noFill/>
          </a:ln>
        </p:spPr>
      </p:pic>
      <p:sp>
        <p:nvSpPr>
          <p:cNvPr id="332" name="Google Shape;332;p21"/>
          <p:cNvSpPr txBox="1">
            <a:spLocks noGrp="1"/>
          </p:cNvSpPr>
          <p:nvPr>
            <p:ph type="title"/>
          </p:nvPr>
        </p:nvSpPr>
        <p:spPr>
          <a:xfrm>
            <a:off x="274320" y="297726"/>
            <a:ext cx="85458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549848"/>
              </a:buClr>
              <a:buSzPts val="3300"/>
              <a:buFont typeface="Arial"/>
              <a:buNone/>
              <a:defRPr sz="3300">
                <a:solidFill>
                  <a:srgbClr val="549848"/>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333" name="Google Shape;333;p21"/>
          <p:cNvPicPr preferRelativeResize="0"/>
          <p:nvPr/>
        </p:nvPicPr>
        <p:blipFill rotWithShape="1">
          <a:blip r:embed="rId4">
            <a:alphaModFix/>
          </a:blip>
          <a:srcRect/>
          <a:stretch/>
        </p:blipFill>
        <p:spPr>
          <a:xfrm>
            <a:off x="0" y="1096363"/>
            <a:ext cx="3493294" cy="2643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4"/>
        <p:cNvGrpSpPr/>
        <p:nvPr/>
      </p:nvGrpSpPr>
      <p:grpSpPr>
        <a:xfrm>
          <a:off x="0" y="0"/>
          <a:ext cx="0" cy="0"/>
          <a:chOff x="0" y="0"/>
          <a:chExt cx="0" cy="0"/>
        </a:xfrm>
      </p:grpSpPr>
      <p:pic>
        <p:nvPicPr>
          <p:cNvPr id="335" name="Google Shape;335;p22"/>
          <p:cNvPicPr preferRelativeResize="0"/>
          <p:nvPr/>
        </p:nvPicPr>
        <p:blipFill rotWithShape="1">
          <a:blip r:embed="rId2">
            <a:alphaModFix/>
          </a:blip>
          <a:srcRect r="12118" b="13344"/>
          <a:stretch/>
        </p:blipFill>
        <p:spPr>
          <a:xfrm>
            <a:off x="4903840" y="-255371"/>
            <a:ext cx="4238065" cy="5408308"/>
          </a:xfrm>
          <a:prstGeom prst="rect">
            <a:avLst/>
          </a:prstGeom>
          <a:noFill/>
          <a:ln>
            <a:noFill/>
          </a:ln>
        </p:spPr>
      </p:pic>
      <p:pic>
        <p:nvPicPr>
          <p:cNvPr id="336" name="Google Shape;336;p22"/>
          <p:cNvPicPr preferRelativeResize="0"/>
          <p:nvPr/>
        </p:nvPicPr>
        <p:blipFill rotWithShape="1">
          <a:blip r:embed="rId2">
            <a:alphaModFix/>
          </a:blip>
          <a:srcRect r="12118" b="13344"/>
          <a:stretch/>
        </p:blipFill>
        <p:spPr>
          <a:xfrm>
            <a:off x="4911264" y="-256853"/>
            <a:ext cx="4238065" cy="5408308"/>
          </a:xfrm>
          <a:prstGeom prst="rect">
            <a:avLst/>
          </a:prstGeom>
          <a:noFill/>
          <a:ln>
            <a:noFill/>
          </a:ln>
        </p:spPr>
      </p:pic>
      <p:sp>
        <p:nvSpPr>
          <p:cNvPr id="337" name="Google Shape;337;p22"/>
          <p:cNvSpPr txBox="1">
            <a:spLocks noGrp="1"/>
          </p:cNvSpPr>
          <p:nvPr>
            <p:ph type="title"/>
          </p:nvPr>
        </p:nvSpPr>
        <p:spPr>
          <a:xfrm>
            <a:off x="274320" y="342900"/>
            <a:ext cx="3304800" cy="8505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549848"/>
              </a:buClr>
              <a:buSzPts val="2400"/>
              <a:buFont typeface="Calibri"/>
              <a:buNone/>
              <a:defRPr sz="2400">
                <a:solidFill>
                  <a:srgbClr val="549848"/>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38" name="Google Shape;338;p22"/>
          <p:cNvSpPr txBox="1">
            <a:spLocks noGrp="1"/>
          </p:cNvSpPr>
          <p:nvPr>
            <p:ph type="body" idx="1"/>
          </p:nvPr>
        </p:nvSpPr>
        <p:spPr>
          <a:xfrm>
            <a:off x="3887391" y="740569"/>
            <a:ext cx="49326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339" name="Google Shape;339;p22"/>
          <p:cNvSpPr txBox="1">
            <a:spLocks noGrp="1"/>
          </p:cNvSpPr>
          <p:nvPr>
            <p:ph type="body" idx="2"/>
          </p:nvPr>
        </p:nvSpPr>
        <p:spPr>
          <a:xfrm>
            <a:off x="274320" y="1193471"/>
            <a:ext cx="3304800" cy="32082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pic>
        <p:nvPicPr>
          <p:cNvPr id="340" name="Google Shape;340;p22"/>
          <p:cNvPicPr preferRelativeResize="0"/>
          <p:nvPr/>
        </p:nvPicPr>
        <p:blipFill rotWithShape="1">
          <a:blip r:embed="rId3">
            <a:alphaModFix/>
          </a:blip>
          <a:srcRect/>
          <a:stretch/>
        </p:blipFill>
        <p:spPr>
          <a:xfrm>
            <a:off x="0" y="5080819"/>
            <a:ext cx="9144001" cy="721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1"/>
        <p:cNvGrpSpPr/>
        <p:nvPr/>
      </p:nvGrpSpPr>
      <p:grpSpPr>
        <a:xfrm>
          <a:off x="0" y="0"/>
          <a:ext cx="0" cy="0"/>
          <a:chOff x="0" y="0"/>
          <a:chExt cx="0" cy="0"/>
        </a:xfrm>
      </p:grpSpPr>
      <p:pic>
        <p:nvPicPr>
          <p:cNvPr id="342" name="Google Shape;342;p23"/>
          <p:cNvPicPr preferRelativeResize="0"/>
          <p:nvPr/>
        </p:nvPicPr>
        <p:blipFill rotWithShape="1">
          <a:blip r:embed="rId2">
            <a:alphaModFix/>
          </a:blip>
          <a:srcRect r="12118" b="13344"/>
          <a:stretch/>
        </p:blipFill>
        <p:spPr>
          <a:xfrm>
            <a:off x="4911264" y="-256853"/>
            <a:ext cx="4238065" cy="5408308"/>
          </a:xfrm>
          <a:prstGeom prst="rect">
            <a:avLst/>
          </a:prstGeom>
          <a:noFill/>
          <a:ln>
            <a:noFill/>
          </a:ln>
        </p:spPr>
      </p:pic>
      <p:pic>
        <p:nvPicPr>
          <p:cNvPr id="343" name="Google Shape;343;p23"/>
          <p:cNvPicPr preferRelativeResize="0"/>
          <p:nvPr/>
        </p:nvPicPr>
        <p:blipFill rotWithShape="1">
          <a:blip r:embed="rId2">
            <a:alphaModFix/>
          </a:blip>
          <a:srcRect r="12118" b="13344"/>
          <a:stretch/>
        </p:blipFill>
        <p:spPr>
          <a:xfrm>
            <a:off x="4911264" y="-264808"/>
            <a:ext cx="4238065" cy="5408308"/>
          </a:xfrm>
          <a:prstGeom prst="rect">
            <a:avLst/>
          </a:prstGeom>
          <a:noFill/>
          <a:ln>
            <a:noFill/>
          </a:ln>
        </p:spPr>
      </p:pic>
      <p:sp>
        <p:nvSpPr>
          <p:cNvPr id="344" name="Google Shape;344;p23"/>
          <p:cNvSpPr txBox="1">
            <a:spLocks noGrp="1"/>
          </p:cNvSpPr>
          <p:nvPr>
            <p:ph type="title"/>
          </p:nvPr>
        </p:nvSpPr>
        <p:spPr>
          <a:xfrm>
            <a:off x="274320" y="297726"/>
            <a:ext cx="3304800" cy="8067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rgbClr val="549848"/>
              </a:buClr>
              <a:buSzPts val="2400"/>
              <a:buFont typeface="Calibri"/>
              <a:buNone/>
              <a:defRPr sz="2400">
                <a:solidFill>
                  <a:srgbClr val="549848"/>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45" name="Google Shape;345;p23"/>
          <p:cNvSpPr>
            <a:spLocks noGrp="1"/>
          </p:cNvSpPr>
          <p:nvPr>
            <p:ph type="pic" idx="2"/>
          </p:nvPr>
        </p:nvSpPr>
        <p:spPr>
          <a:xfrm>
            <a:off x="3887391" y="740569"/>
            <a:ext cx="4932600" cy="3655200"/>
          </a:xfrm>
          <a:prstGeom prst="rect">
            <a:avLst/>
          </a:prstGeom>
          <a:noFill/>
          <a:ln>
            <a:noFill/>
          </a:ln>
        </p:spPr>
      </p:sp>
      <p:sp>
        <p:nvSpPr>
          <p:cNvPr id="346" name="Google Shape;346;p23"/>
          <p:cNvSpPr txBox="1">
            <a:spLocks noGrp="1"/>
          </p:cNvSpPr>
          <p:nvPr>
            <p:ph type="body" idx="1"/>
          </p:nvPr>
        </p:nvSpPr>
        <p:spPr>
          <a:xfrm>
            <a:off x="274320" y="1104405"/>
            <a:ext cx="3304800" cy="3297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pic>
        <p:nvPicPr>
          <p:cNvPr id="347" name="Google Shape;347;p23"/>
          <p:cNvPicPr preferRelativeResize="0"/>
          <p:nvPr/>
        </p:nvPicPr>
        <p:blipFill rotWithShape="1">
          <a:blip r:embed="rId3">
            <a:alphaModFix/>
          </a:blip>
          <a:srcRect/>
          <a:stretch/>
        </p:blipFill>
        <p:spPr>
          <a:xfrm>
            <a:off x="0" y="5080819"/>
            <a:ext cx="9144001" cy="721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6"/>
        <p:cNvGrpSpPr/>
        <p:nvPr/>
      </p:nvGrpSpPr>
      <p:grpSpPr>
        <a:xfrm>
          <a:off x="0" y="0"/>
          <a:ext cx="0" cy="0"/>
          <a:chOff x="0" y="0"/>
          <a:chExt cx="0" cy="0"/>
        </a:xfrm>
      </p:grpSpPr>
      <p:pic>
        <p:nvPicPr>
          <p:cNvPr id="357" name="Google Shape;357;p25"/>
          <p:cNvPicPr preferRelativeResize="0"/>
          <p:nvPr/>
        </p:nvPicPr>
        <p:blipFill rotWithShape="1">
          <a:blip r:embed="rId2">
            <a:alphaModFix/>
          </a:blip>
          <a:srcRect r="12118" b="13344"/>
          <a:stretch/>
        </p:blipFill>
        <p:spPr>
          <a:xfrm>
            <a:off x="4908600" y="-255371"/>
            <a:ext cx="4238065" cy="5408308"/>
          </a:xfrm>
          <a:prstGeom prst="rect">
            <a:avLst/>
          </a:prstGeom>
          <a:noFill/>
          <a:ln>
            <a:noFill/>
          </a:ln>
        </p:spPr>
      </p:pic>
      <p:pic>
        <p:nvPicPr>
          <p:cNvPr id="358" name="Google Shape;358;p25"/>
          <p:cNvPicPr preferRelativeResize="0"/>
          <p:nvPr/>
        </p:nvPicPr>
        <p:blipFill rotWithShape="1">
          <a:blip r:embed="rId2">
            <a:alphaModFix/>
          </a:blip>
          <a:srcRect r="12118" b="13344"/>
          <a:stretch/>
        </p:blipFill>
        <p:spPr>
          <a:xfrm>
            <a:off x="4911264" y="-264808"/>
            <a:ext cx="4238065" cy="5408308"/>
          </a:xfrm>
          <a:prstGeom prst="rect">
            <a:avLst/>
          </a:prstGeom>
          <a:noFill/>
          <a:ln>
            <a:noFill/>
          </a:ln>
        </p:spPr>
      </p:pic>
      <p:sp>
        <p:nvSpPr>
          <p:cNvPr id="359" name="Google Shape;359;p25"/>
          <p:cNvSpPr txBox="1">
            <a:spLocks noGrp="1"/>
          </p:cNvSpPr>
          <p:nvPr>
            <p:ph type="title"/>
          </p:nvPr>
        </p:nvSpPr>
        <p:spPr>
          <a:xfrm>
            <a:off x="274320" y="273844"/>
            <a:ext cx="85458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549848"/>
              </a:buClr>
              <a:buSzPts val="3300"/>
              <a:buFont typeface="Arial"/>
              <a:buNone/>
              <a:defRPr>
                <a:solidFill>
                  <a:srgbClr val="549848"/>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60" name="Google Shape;360;p25"/>
          <p:cNvSpPr txBox="1">
            <a:spLocks noGrp="1"/>
          </p:cNvSpPr>
          <p:nvPr>
            <p:ph type="body" idx="1"/>
          </p:nvPr>
        </p:nvSpPr>
        <p:spPr>
          <a:xfrm rot="5400000">
            <a:off x="2915550" y="-1271981"/>
            <a:ext cx="3263400" cy="8545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61" name="Google Shape;361;p25"/>
          <p:cNvPicPr preferRelativeResize="0"/>
          <p:nvPr/>
        </p:nvPicPr>
        <p:blipFill rotWithShape="1">
          <a:blip r:embed="rId3">
            <a:alphaModFix/>
          </a:blip>
          <a:srcRect/>
          <a:stretch/>
        </p:blipFill>
        <p:spPr>
          <a:xfrm>
            <a:off x="0" y="5080819"/>
            <a:ext cx="9144001" cy="721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3" name="Google Shape;293;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94" name="Google Shape;294;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295" name="Google Shape;295;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dropbox.com/request/LttC4pYdjqpXdSjbh1HL" TargetMode="External"/><Relationship Id="rId2" Type="http://schemas.openxmlformats.org/officeDocument/2006/relationships/hyperlink" Target="https://docs.google.com/spreadsheets/d/1iIHTPmWSNdQF0czCfs6LjkNiTejl05hKAg1jZaIDqlA/edit?usp=sharing"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ctrTitle"/>
          </p:nvPr>
        </p:nvSpPr>
        <p:spPr>
          <a:xfrm>
            <a:off x="3887400" y="2620475"/>
            <a:ext cx="4879200" cy="15429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ct val="100000"/>
              <a:buFont typeface="Arial"/>
              <a:buNone/>
            </a:pPr>
            <a:r>
              <a:rPr lang="en-US" dirty="0">
                <a:solidFill>
                  <a:srgbClr val="062B49"/>
                </a:solidFill>
              </a:rPr>
              <a:t>CS244 Coursework Project</a:t>
            </a:r>
            <a:endParaRPr b="1" dirty="0">
              <a:solidFill>
                <a:srgbClr val="062B49"/>
              </a:solidFill>
            </a:endParaRPr>
          </a:p>
        </p:txBody>
      </p:sp>
      <p:pic>
        <p:nvPicPr>
          <p:cNvPr id="367" name="Google Shape;367;p26"/>
          <p:cNvPicPr preferRelativeResize="0"/>
          <p:nvPr/>
        </p:nvPicPr>
        <p:blipFill>
          <a:blip r:embed="rId3">
            <a:alphaModFix/>
          </a:blip>
          <a:stretch>
            <a:fillRect/>
          </a:stretch>
        </p:blipFill>
        <p:spPr>
          <a:xfrm>
            <a:off x="8235223" y="0"/>
            <a:ext cx="908774" cy="908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8AAD-E57B-A588-D236-84DB1012A497}"/>
              </a:ext>
            </a:extLst>
          </p:cNvPr>
          <p:cNvSpPr>
            <a:spLocks noGrp="1"/>
          </p:cNvSpPr>
          <p:nvPr>
            <p:ph type="title"/>
          </p:nvPr>
        </p:nvSpPr>
        <p:spPr/>
        <p:txBody>
          <a:bodyPr/>
          <a:lstStyle/>
          <a:p>
            <a:r>
              <a:rPr lang="en-US" dirty="0"/>
              <a:t>System scope: use case diagram</a:t>
            </a:r>
          </a:p>
        </p:txBody>
      </p:sp>
      <p:sp>
        <p:nvSpPr>
          <p:cNvPr id="4" name="Google Shape;374;p27">
            <a:extLst>
              <a:ext uri="{FF2B5EF4-FFF2-40B4-BE49-F238E27FC236}">
                <a16:creationId xmlns:a16="http://schemas.microsoft.com/office/drawing/2014/main" id="{59BA0FCD-8360-231D-A580-9B9CE8466E3F}"/>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5/25</a:t>
            </a:r>
            <a:endParaRPr b="1" dirty="0">
              <a:latin typeface="Nunito"/>
              <a:ea typeface="Nunito"/>
              <a:cs typeface="Nunito"/>
              <a:sym typeface="Nunito"/>
            </a:endParaRPr>
          </a:p>
        </p:txBody>
      </p:sp>
      <p:pic>
        <p:nvPicPr>
          <p:cNvPr id="6" name="Picture 5">
            <a:extLst>
              <a:ext uri="{FF2B5EF4-FFF2-40B4-BE49-F238E27FC236}">
                <a16:creationId xmlns:a16="http://schemas.microsoft.com/office/drawing/2014/main" id="{1530629F-D181-F532-A300-2F8EA804A6C7}"/>
              </a:ext>
            </a:extLst>
          </p:cNvPr>
          <p:cNvPicPr>
            <a:picLocks noChangeAspect="1"/>
          </p:cNvPicPr>
          <p:nvPr/>
        </p:nvPicPr>
        <p:blipFill>
          <a:blip r:embed="rId2"/>
          <a:stretch>
            <a:fillRect/>
          </a:stretch>
        </p:blipFill>
        <p:spPr>
          <a:xfrm>
            <a:off x="708477" y="1400667"/>
            <a:ext cx="6929423" cy="3301554"/>
          </a:xfrm>
          <a:prstGeom prst="rect">
            <a:avLst/>
          </a:prstGeom>
        </p:spPr>
      </p:pic>
    </p:spTree>
    <p:extLst>
      <p:ext uri="{BB962C8B-B14F-4D97-AF65-F5344CB8AC3E}">
        <p14:creationId xmlns:p14="http://schemas.microsoft.com/office/powerpoint/2010/main" val="418562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56C9-81B3-D7FE-D79E-C5AF5FFB84B0}"/>
              </a:ext>
            </a:extLst>
          </p:cNvPr>
          <p:cNvSpPr>
            <a:spLocks noGrp="1"/>
          </p:cNvSpPr>
          <p:nvPr>
            <p:ph type="title"/>
          </p:nvPr>
        </p:nvSpPr>
        <p:spPr/>
        <p:txBody>
          <a:bodyPr/>
          <a:lstStyle/>
          <a:p>
            <a:r>
              <a:rPr lang="en-US" dirty="0"/>
              <a:t>System structure: class diagram</a:t>
            </a:r>
          </a:p>
        </p:txBody>
      </p:sp>
      <p:sp>
        <p:nvSpPr>
          <p:cNvPr id="4" name="Google Shape;374;p27">
            <a:extLst>
              <a:ext uri="{FF2B5EF4-FFF2-40B4-BE49-F238E27FC236}">
                <a16:creationId xmlns:a16="http://schemas.microsoft.com/office/drawing/2014/main" id="{D190B385-90B7-161D-60E3-2368720D14B3}"/>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8/25</a:t>
            </a:r>
            <a:endParaRPr b="1" dirty="0">
              <a:latin typeface="Nunito"/>
              <a:ea typeface="Nunito"/>
              <a:cs typeface="Nunito"/>
              <a:sym typeface="Nunito"/>
            </a:endParaRPr>
          </a:p>
        </p:txBody>
      </p:sp>
      <p:pic>
        <p:nvPicPr>
          <p:cNvPr id="6" name="Picture 5">
            <a:extLst>
              <a:ext uri="{FF2B5EF4-FFF2-40B4-BE49-F238E27FC236}">
                <a16:creationId xmlns:a16="http://schemas.microsoft.com/office/drawing/2014/main" id="{BA2BA0C5-6460-1EAC-E24A-DD9DCCEC7BB7}"/>
              </a:ext>
            </a:extLst>
          </p:cNvPr>
          <p:cNvPicPr>
            <a:picLocks noChangeAspect="1"/>
          </p:cNvPicPr>
          <p:nvPr/>
        </p:nvPicPr>
        <p:blipFill>
          <a:blip r:embed="rId2"/>
          <a:stretch>
            <a:fillRect/>
          </a:stretch>
        </p:blipFill>
        <p:spPr>
          <a:xfrm>
            <a:off x="1093304" y="1186110"/>
            <a:ext cx="6841039" cy="3659215"/>
          </a:xfrm>
          <a:prstGeom prst="rect">
            <a:avLst/>
          </a:prstGeom>
        </p:spPr>
      </p:pic>
      <p:sp>
        <p:nvSpPr>
          <p:cNvPr id="8" name="Text Placeholder 7">
            <a:extLst>
              <a:ext uri="{FF2B5EF4-FFF2-40B4-BE49-F238E27FC236}">
                <a16:creationId xmlns:a16="http://schemas.microsoft.com/office/drawing/2014/main" id="{45D66ECA-2764-EB4F-2B91-0D6C5DA80D2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5497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56C9-81B3-D7FE-D79E-C5AF5FFB84B0}"/>
              </a:ext>
            </a:extLst>
          </p:cNvPr>
          <p:cNvSpPr>
            <a:spLocks noGrp="1"/>
          </p:cNvSpPr>
          <p:nvPr>
            <p:ph type="title"/>
          </p:nvPr>
        </p:nvSpPr>
        <p:spPr/>
        <p:txBody>
          <a:bodyPr/>
          <a:lstStyle/>
          <a:p>
            <a:r>
              <a:rPr lang="en-US" dirty="0"/>
              <a:t>Use case scenario</a:t>
            </a:r>
          </a:p>
        </p:txBody>
      </p:sp>
      <p:sp>
        <p:nvSpPr>
          <p:cNvPr id="5" name="Google Shape;374;p27">
            <a:extLst>
              <a:ext uri="{FF2B5EF4-FFF2-40B4-BE49-F238E27FC236}">
                <a16:creationId xmlns:a16="http://schemas.microsoft.com/office/drawing/2014/main" id="{1F192305-F8E7-3D9B-8670-A326B85D2695}"/>
              </a:ext>
            </a:extLst>
          </p:cNvPr>
          <p:cNvSpPr txBox="1"/>
          <p:nvPr/>
        </p:nvSpPr>
        <p:spPr>
          <a:xfrm>
            <a:off x="8334300" y="604684"/>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10/25</a:t>
            </a:r>
            <a:endParaRPr b="1" dirty="0">
              <a:latin typeface="Nunito"/>
              <a:ea typeface="Nunito"/>
              <a:cs typeface="Nunito"/>
              <a:sym typeface="Nunito"/>
            </a:endParaRPr>
          </a:p>
        </p:txBody>
      </p:sp>
      <p:graphicFrame>
        <p:nvGraphicFramePr>
          <p:cNvPr id="8" name="Table 7">
            <a:extLst>
              <a:ext uri="{FF2B5EF4-FFF2-40B4-BE49-F238E27FC236}">
                <a16:creationId xmlns:a16="http://schemas.microsoft.com/office/drawing/2014/main" id="{E7660ADD-7558-90A4-1C19-E82DE4C23264}"/>
              </a:ext>
            </a:extLst>
          </p:cNvPr>
          <p:cNvGraphicFramePr>
            <a:graphicFrameLocks noGrp="1"/>
          </p:cNvGraphicFramePr>
          <p:nvPr>
            <p:extLst>
              <p:ext uri="{D42A27DB-BD31-4B8C-83A1-F6EECF244321}">
                <p14:modId xmlns:p14="http://schemas.microsoft.com/office/powerpoint/2010/main" val="103163082"/>
              </p:ext>
            </p:extLst>
          </p:nvPr>
        </p:nvGraphicFramePr>
        <p:xfrm>
          <a:off x="0" y="1242116"/>
          <a:ext cx="3150129" cy="3416304"/>
        </p:xfrm>
        <a:graphic>
          <a:graphicData uri="http://schemas.openxmlformats.org/drawingml/2006/table">
            <a:tbl>
              <a:tblPr firstRow="1" firstCol="1" bandRow="1">
                <a:tableStyleId>{3FF0FA15-E0FC-4C88-A825-207F793B5545}</a:tableStyleId>
              </a:tblPr>
              <a:tblGrid>
                <a:gridCol w="1476070">
                  <a:extLst>
                    <a:ext uri="{9D8B030D-6E8A-4147-A177-3AD203B41FA5}">
                      <a16:colId xmlns:a16="http://schemas.microsoft.com/office/drawing/2014/main" val="1398554575"/>
                    </a:ext>
                  </a:extLst>
                </a:gridCol>
                <a:gridCol w="1674059">
                  <a:extLst>
                    <a:ext uri="{9D8B030D-6E8A-4147-A177-3AD203B41FA5}">
                      <a16:colId xmlns:a16="http://schemas.microsoft.com/office/drawing/2014/main" val="823986226"/>
                    </a:ext>
                  </a:extLst>
                </a:gridCol>
              </a:tblGrid>
              <a:tr h="234047">
                <a:tc>
                  <a:txBody>
                    <a:bodyPr/>
                    <a:lstStyle/>
                    <a:p>
                      <a:pPr marL="0" marR="0">
                        <a:lnSpc>
                          <a:spcPct val="107000"/>
                        </a:lnSpc>
                        <a:spcBef>
                          <a:spcPts val="0"/>
                        </a:spcBef>
                        <a:spcAft>
                          <a:spcPts val="0"/>
                        </a:spcAft>
                      </a:pPr>
                      <a:r>
                        <a:rPr lang="en-US" sz="600">
                          <a:effectLst/>
                        </a:rPr>
                        <a:t>Identifier and name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Admin add user</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2299473776"/>
                  </a:ext>
                </a:extLst>
              </a:tr>
              <a:tr h="234047">
                <a:tc>
                  <a:txBody>
                    <a:bodyPr/>
                    <a:lstStyle/>
                    <a:p>
                      <a:pPr marL="0" marR="0">
                        <a:lnSpc>
                          <a:spcPct val="107000"/>
                        </a:lnSpc>
                        <a:spcBef>
                          <a:spcPts val="0"/>
                        </a:spcBef>
                        <a:spcAft>
                          <a:spcPts val="0"/>
                        </a:spcAft>
                      </a:pPr>
                      <a:r>
                        <a:rPr lang="en-US" sz="600">
                          <a:effectLst/>
                        </a:rPr>
                        <a:t>Initiator</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User (may be receptionist or accountant or warehouse manager)</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799764237"/>
                  </a:ext>
                </a:extLst>
              </a:tr>
              <a:tr h="223558">
                <a:tc>
                  <a:txBody>
                    <a:bodyPr/>
                    <a:lstStyle/>
                    <a:p>
                      <a:pPr marL="0" marR="0">
                        <a:lnSpc>
                          <a:spcPct val="107000"/>
                        </a:lnSpc>
                        <a:spcBef>
                          <a:spcPts val="0"/>
                        </a:spcBef>
                        <a:spcAft>
                          <a:spcPts val="0"/>
                        </a:spcAft>
                      </a:pPr>
                      <a:r>
                        <a:rPr lang="en-US" sz="600">
                          <a:effectLst/>
                        </a:rPr>
                        <a:t>Goal</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Add the user to the system</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447350659"/>
                  </a:ext>
                </a:extLst>
              </a:tr>
              <a:tr h="234047">
                <a:tc>
                  <a:txBody>
                    <a:bodyPr/>
                    <a:lstStyle/>
                    <a:p>
                      <a:pPr marL="0" marR="0">
                        <a:lnSpc>
                          <a:spcPct val="107000"/>
                        </a:lnSpc>
                        <a:spcBef>
                          <a:spcPts val="0"/>
                        </a:spcBef>
                        <a:spcAft>
                          <a:spcPts val="0"/>
                        </a:spcAft>
                      </a:pPr>
                      <a:r>
                        <a:rPr lang="en-US" sz="600">
                          <a:effectLst/>
                        </a:rPr>
                        <a:t>Precondition</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None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506449802"/>
                  </a:ext>
                </a:extLst>
              </a:tr>
              <a:tr h="234047">
                <a:tc>
                  <a:txBody>
                    <a:bodyPr/>
                    <a:lstStyle/>
                    <a:p>
                      <a:pPr marL="0" marR="0">
                        <a:lnSpc>
                          <a:spcPct val="107000"/>
                        </a:lnSpc>
                        <a:spcBef>
                          <a:spcPts val="0"/>
                        </a:spcBef>
                        <a:spcAft>
                          <a:spcPts val="0"/>
                        </a:spcAft>
                      </a:pPr>
                      <a:r>
                        <a:rPr lang="en-US" sz="600">
                          <a:effectLst/>
                        </a:rPr>
                        <a:t>Postcondition</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user will be added to the system and has id, pw and email</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408523208"/>
                  </a:ext>
                </a:extLst>
              </a:tr>
              <a:tr h="234047">
                <a:tc>
                  <a:txBody>
                    <a:bodyPr/>
                    <a:lstStyle/>
                    <a:p>
                      <a:pPr marL="0" marR="0">
                        <a:lnSpc>
                          <a:spcPct val="107000"/>
                        </a:lnSpc>
                        <a:spcBef>
                          <a:spcPts val="0"/>
                        </a:spcBef>
                        <a:spcAft>
                          <a:spcPts val="0"/>
                        </a:spcAft>
                      </a:pPr>
                      <a:r>
                        <a:rPr lang="en-US" sz="600">
                          <a:effectLst/>
                        </a:rPr>
                        <a:t>Assumptions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expected initiator is a receptionist.</a:t>
                      </a:r>
                      <a:endParaRPr lang="en-GB" sz="600">
                        <a:effectLst/>
                      </a:endParaRPr>
                    </a:p>
                    <a:p>
                      <a:pPr marL="0" marR="0">
                        <a:lnSpc>
                          <a:spcPct val="107000"/>
                        </a:lnSpc>
                        <a:spcBef>
                          <a:spcPts val="0"/>
                        </a:spcBef>
                        <a:spcAft>
                          <a:spcPts val="0"/>
                        </a:spcAft>
                      </a:pPr>
                      <a:r>
                        <a:rPr lang="en-US" sz="600">
                          <a:effectLst/>
                        </a:rPr>
                        <a:t>He is not already known to the software system</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639609332"/>
                  </a:ext>
                </a:extLst>
              </a:tr>
              <a:tr h="234047">
                <a:tc gridSpan="2">
                  <a:txBody>
                    <a:bodyPr/>
                    <a:lstStyle/>
                    <a:p>
                      <a:pPr marL="0" marR="0">
                        <a:lnSpc>
                          <a:spcPct val="107000"/>
                        </a:lnSpc>
                        <a:spcBef>
                          <a:spcPts val="0"/>
                        </a:spcBef>
                        <a:spcAft>
                          <a:spcPts val="0"/>
                        </a:spcAft>
                      </a:pPr>
                      <a:r>
                        <a:rPr lang="en-US" sz="600">
                          <a:effectLst/>
                        </a:rPr>
                        <a:t>Main success scenario</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hMerge="1">
                  <a:txBody>
                    <a:bodyPr/>
                    <a:lstStyle/>
                    <a:p>
                      <a:endParaRPr lang="en-GB"/>
                    </a:p>
                  </a:txBody>
                  <a:tcPr/>
                </a:tc>
                <a:extLst>
                  <a:ext uri="{0D108BD9-81ED-4DB2-BD59-A6C34878D82A}">
                    <a16:rowId xmlns:a16="http://schemas.microsoft.com/office/drawing/2014/main" val="3792826483"/>
                  </a:ext>
                </a:extLst>
              </a:tr>
              <a:tr h="223558">
                <a:tc>
                  <a:txBody>
                    <a:bodyPr/>
                    <a:lstStyle/>
                    <a:p>
                      <a:pPr marL="0" marR="0">
                        <a:lnSpc>
                          <a:spcPct val="107000"/>
                        </a:lnSpc>
                        <a:spcBef>
                          <a:spcPts val="0"/>
                        </a:spcBef>
                        <a:spcAft>
                          <a:spcPts val="0"/>
                        </a:spcAft>
                      </a:pPr>
                      <a:r>
                        <a:rPr lang="en-US" sz="600">
                          <a:effectLst/>
                        </a:rPr>
                        <a:t>1</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admin select system users from the dashboard to add user</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3699521050"/>
                  </a:ext>
                </a:extLst>
              </a:tr>
              <a:tr h="223558">
                <a:tc>
                  <a:txBody>
                    <a:bodyPr/>
                    <a:lstStyle/>
                    <a:p>
                      <a:pPr marL="0" marR="0">
                        <a:lnSpc>
                          <a:spcPct val="107000"/>
                        </a:lnSpc>
                        <a:spcBef>
                          <a:spcPts val="0"/>
                        </a:spcBef>
                        <a:spcAft>
                          <a:spcPts val="0"/>
                        </a:spcAft>
                      </a:pPr>
                      <a:r>
                        <a:rPr lang="en-US" sz="600">
                          <a:effectLst/>
                        </a:rPr>
                        <a:t>2</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admin enter user (id, username, email, password)</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2960153126"/>
                  </a:ext>
                </a:extLst>
              </a:tr>
              <a:tr h="223558">
                <a:tc>
                  <a:txBody>
                    <a:bodyPr/>
                    <a:lstStyle/>
                    <a:p>
                      <a:pPr marL="0" marR="0">
                        <a:lnSpc>
                          <a:spcPct val="107000"/>
                        </a:lnSpc>
                        <a:spcBef>
                          <a:spcPts val="0"/>
                        </a:spcBef>
                        <a:spcAft>
                          <a:spcPts val="0"/>
                        </a:spcAft>
                      </a:pPr>
                      <a:r>
                        <a:rPr lang="en-US" sz="600">
                          <a:effectLst/>
                        </a:rPr>
                        <a:t>3</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admin enters add user. </a:t>
                      </a:r>
                      <a:endParaRPr lang="en-GB" sz="600">
                        <a:effectLst/>
                      </a:endParaRPr>
                    </a:p>
                    <a:p>
                      <a:pPr marL="0" marR="0">
                        <a:lnSpc>
                          <a:spcPct val="107000"/>
                        </a:lnSpc>
                        <a:spcBef>
                          <a:spcPts val="0"/>
                        </a:spcBef>
                        <a:spcAft>
                          <a:spcPts val="0"/>
                        </a:spcAft>
                      </a:pPr>
                      <a:r>
                        <a:rPr lang="en-US" sz="600">
                          <a:effectLst/>
                        </a:rPr>
                        <a:t> </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480179778"/>
                  </a:ext>
                </a:extLst>
              </a:tr>
              <a:tr h="223558">
                <a:tc>
                  <a:txBody>
                    <a:bodyPr/>
                    <a:lstStyle/>
                    <a:p>
                      <a:pPr marL="0" marR="0">
                        <a:lnSpc>
                          <a:spcPct val="107000"/>
                        </a:lnSpc>
                        <a:spcBef>
                          <a:spcPts val="0"/>
                        </a:spcBef>
                        <a:spcAft>
                          <a:spcPts val="0"/>
                        </a:spcAft>
                      </a:pPr>
                      <a:r>
                        <a:rPr lang="en-US" sz="600">
                          <a:effectLst/>
                        </a:rPr>
                        <a:t>4</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user has been added to the system</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614849968"/>
                  </a:ext>
                </a:extLst>
              </a:tr>
              <a:tr h="223558">
                <a:tc>
                  <a:txBody>
                    <a:bodyPr/>
                    <a:lstStyle/>
                    <a:p>
                      <a:pPr marL="0" marR="0">
                        <a:lnSpc>
                          <a:spcPct val="107000"/>
                        </a:lnSpc>
                        <a:spcBef>
                          <a:spcPts val="0"/>
                        </a:spcBef>
                        <a:spcAft>
                          <a:spcPts val="0"/>
                        </a:spcAft>
                      </a:pPr>
                      <a:r>
                        <a:rPr lang="en-US" sz="600">
                          <a:effectLst/>
                        </a:rPr>
                        <a:t>5</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The system adds the user to the systems database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4042268891"/>
                  </a:ext>
                </a:extLst>
              </a:tr>
              <a:tr h="223558">
                <a:tc gridSpan="2">
                  <a:txBody>
                    <a:bodyPr/>
                    <a:lstStyle/>
                    <a:p>
                      <a:pPr marL="0" marR="0">
                        <a:lnSpc>
                          <a:spcPct val="107000"/>
                        </a:lnSpc>
                        <a:spcBef>
                          <a:spcPts val="0"/>
                        </a:spcBef>
                        <a:spcAft>
                          <a:spcPts val="0"/>
                        </a:spcAft>
                      </a:pPr>
                      <a:r>
                        <a:rPr lang="en-US" sz="600">
                          <a:effectLst/>
                        </a:rPr>
                        <a:t>Extensions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hMerge="1">
                  <a:txBody>
                    <a:bodyPr/>
                    <a:lstStyle/>
                    <a:p>
                      <a:endParaRPr lang="en-GB"/>
                    </a:p>
                  </a:txBody>
                  <a:tcPr/>
                </a:tc>
                <a:extLst>
                  <a:ext uri="{0D108BD9-81ED-4DB2-BD59-A6C34878D82A}">
                    <a16:rowId xmlns:a16="http://schemas.microsoft.com/office/drawing/2014/main" val="1783695634"/>
                  </a:ext>
                </a:extLst>
              </a:tr>
              <a:tr h="223558">
                <a:tc>
                  <a:txBody>
                    <a:bodyPr/>
                    <a:lstStyle/>
                    <a:p>
                      <a:pPr marL="0" marR="0">
                        <a:lnSpc>
                          <a:spcPct val="107000"/>
                        </a:lnSpc>
                        <a:spcBef>
                          <a:spcPts val="0"/>
                        </a:spcBef>
                        <a:spcAft>
                          <a:spcPts val="0"/>
                        </a:spcAft>
                      </a:pPr>
                      <a:r>
                        <a:rPr lang="en-US" sz="600">
                          <a:effectLst/>
                        </a:rPr>
                        <a:t>3.a</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a:effectLst/>
                        </a:rPr>
                        <a:t>user already exists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635182007"/>
                  </a:ext>
                </a:extLst>
              </a:tr>
              <a:tr h="223558">
                <a:tc>
                  <a:txBody>
                    <a:bodyPr/>
                    <a:lstStyle/>
                    <a:p>
                      <a:pPr marL="0" marR="0">
                        <a:lnSpc>
                          <a:spcPct val="107000"/>
                        </a:lnSpc>
                        <a:spcBef>
                          <a:spcPts val="0"/>
                        </a:spcBef>
                        <a:spcAft>
                          <a:spcPts val="0"/>
                        </a:spcAft>
                      </a:pPr>
                      <a:r>
                        <a:rPr lang="en-US" sz="600" dirty="0">
                          <a:effectLst/>
                        </a:rPr>
                        <a:t>3.a.1</a:t>
                      </a:r>
                      <a:endParaRPr lang="en-GB" sz="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tc>
                  <a:txBody>
                    <a:bodyPr/>
                    <a:lstStyle/>
                    <a:p>
                      <a:pPr marL="0" marR="0">
                        <a:lnSpc>
                          <a:spcPct val="107000"/>
                        </a:lnSpc>
                        <a:spcBef>
                          <a:spcPts val="0"/>
                        </a:spcBef>
                        <a:spcAft>
                          <a:spcPts val="0"/>
                        </a:spcAft>
                      </a:pPr>
                      <a:r>
                        <a:rPr lang="en-US" sz="600" dirty="0">
                          <a:effectLst/>
                        </a:rPr>
                        <a:t>Database is completed</a:t>
                      </a:r>
                      <a:endParaRPr lang="en-GB" sz="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402" marR="35402" marT="0" marB="0"/>
                </a:tc>
                <a:extLst>
                  <a:ext uri="{0D108BD9-81ED-4DB2-BD59-A6C34878D82A}">
                    <a16:rowId xmlns:a16="http://schemas.microsoft.com/office/drawing/2014/main" val="1292193027"/>
                  </a:ext>
                </a:extLst>
              </a:tr>
            </a:tbl>
          </a:graphicData>
        </a:graphic>
      </p:graphicFrame>
      <p:sp>
        <p:nvSpPr>
          <p:cNvPr id="9" name="Rectangle 1">
            <a:extLst>
              <a:ext uri="{FF2B5EF4-FFF2-40B4-BE49-F238E27FC236}">
                <a16:creationId xmlns:a16="http://schemas.microsoft.com/office/drawing/2014/main" id="{BB00FF48-6ED3-1376-E47E-677BAB29E3DB}"/>
              </a:ext>
            </a:extLst>
          </p:cNvPr>
          <p:cNvSpPr>
            <a:spLocks noGrp="1" noChangeArrowheads="1"/>
          </p:cNvSpPr>
          <p:nvPr>
            <p:ph type="body" idx="1"/>
          </p:nvPr>
        </p:nvSpPr>
        <p:spPr bwMode="auto">
          <a:xfrm>
            <a:off x="4086756" y="1960039"/>
            <a:ext cx="7030500" cy="25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A29EB98A-AAE0-F73D-B69D-5764DD853F99}"/>
              </a:ext>
            </a:extLst>
          </p:cNvPr>
          <p:cNvGraphicFramePr>
            <a:graphicFrameLocks noGrp="1"/>
          </p:cNvGraphicFramePr>
          <p:nvPr>
            <p:extLst>
              <p:ext uri="{D42A27DB-BD31-4B8C-83A1-F6EECF244321}">
                <p14:modId xmlns:p14="http://schemas.microsoft.com/office/powerpoint/2010/main" val="3723280995"/>
              </p:ext>
            </p:extLst>
          </p:nvPr>
        </p:nvGraphicFramePr>
        <p:xfrm>
          <a:off x="3230924" y="1247954"/>
          <a:ext cx="2572974" cy="3465608"/>
        </p:xfrm>
        <a:graphic>
          <a:graphicData uri="http://schemas.openxmlformats.org/drawingml/2006/table">
            <a:tbl>
              <a:tblPr firstRow="1" firstCol="1" bandRow="1">
                <a:tableStyleId>{3FF0FA15-E0FC-4C88-A825-207F793B5545}</a:tableStyleId>
              </a:tblPr>
              <a:tblGrid>
                <a:gridCol w="1205630">
                  <a:extLst>
                    <a:ext uri="{9D8B030D-6E8A-4147-A177-3AD203B41FA5}">
                      <a16:colId xmlns:a16="http://schemas.microsoft.com/office/drawing/2014/main" val="708806454"/>
                    </a:ext>
                  </a:extLst>
                </a:gridCol>
                <a:gridCol w="1367344">
                  <a:extLst>
                    <a:ext uri="{9D8B030D-6E8A-4147-A177-3AD203B41FA5}">
                      <a16:colId xmlns:a16="http://schemas.microsoft.com/office/drawing/2014/main" val="4074843455"/>
                    </a:ext>
                  </a:extLst>
                </a:gridCol>
              </a:tblGrid>
              <a:tr h="191166">
                <a:tc>
                  <a:txBody>
                    <a:bodyPr/>
                    <a:lstStyle/>
                    <a:p>
                      <a:pPr marL="0" marR="0">
                        <a:lnSpc>
                          <a:spcPct val="107000"/>
                        </a:lnSpc>
                        <a:spcBef>
                          <a:spcPts val="0"/>
                        </a:spcBef>
                        <a:spcAft>
                          <a:spcPts val="0"/>
                        </a:spcAft>
                      </a:pPr>
                      <a:r>
                        <a:rPr lang="en-US" sz="500">
                          <a:effectLst/>
                        </a:rPr>
                        <a:t>Identifier and name</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A receptionist books a room</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1885994101"/>
                  </a:ext>
                </a:extLst>
              </a:tr>
              <a:tr h="191166">
                <a:tc>
                  <a:txBody>
                    <a:bodyPr/>
                    <a:lstStyle/>
                    <a:p>
                      <a:pPr marL="0" marR="0">
                        <a:lnSpc>
                          <a:spcPct val="107000"/>
                        </a:lnSpc>
                        <a:spcBef>
                          <a:spcPts val="0"/>
                        </a:spcBef>
                        <a:spcAft>
                          <a:spcPts val="0"/>
                        </a:spcAft>
                      </a:pPr>
                      <a:r>
                        <a:rPr lang="en-US" sz="500">
                          <a:effectLst/>
                        </a:rPr>
                        <a:t>Initiator</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guest (may be receptionist or accountant or warehouse manager or orphan)</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1131042353"/>
                  </a:ext>
                </a:extLst>
              </a:tr>
              <a:tr h="182598">
                <a:tc>
                  <a:txBody>
                    <a:bodyPr/>
                    <a:lstStyle/>
                    <a:p>
                      <a:pPr marL="0" marR="0">
                        <a:lnSpc>
                          <a:spcPct val="107000"/>
                        </a:lnSpc>
                        <a:spcBef>
                          <a:spcPts val="0"/>
                        </a:spcBef>
                        <a:spcAft>
                          <a:spcPts val="0"/>
                        </a:spcAft>
                      </a:pPr>
                      <a:r>
                        <a:rPr lang="en-US" sz="500">
                          <a:effectLst/>
                        </a:rPr>
                        <a:t>Goal</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A room is reserved for the orphan</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670190469"/>
                  </a:ext>
                </a:extLst>
              </a:tr>
              <a:tr h="191166">
                <a:tc>
                  <a:txBody>
                    <a:bodyPr/>
                    <a:lstStyle/>
                    <a:p>
                      <a:pPr marL="0" marR="0">
                        <a:lnSpc>
                          <a:spcPct val="107000"/>
                        </a:lnSpc>
                        <a:spcBef>
                          <a:spcPts val="0"/>
                        </a:spcBef>
                        <a:spcAft>
                          <a:spcPts val="0"/>
                        </a:spcAft>
                      </a:pPr>
                      <a:r>
                        <a:rPr lang="en-US" sz="500">
                          <a:effectLst/>
                        </a:rPr>
                        <a:t>Precondition</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None</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3503366955"/>
                  </a:ext>
                </a:extLst>
              </a:tr>
              <a:tr h="491061">
                <a:tc>
                  <a:txBody>
                    <a:bodyPr/>
                    <a:lstStyle/>
                    <a:p>
                      <a:pPr marL="0" marR="0">
                        <a:lnSpc>
                          <a:spcPct val="107000"/>
                        </a:lnSpc>
                        <a:spcBef>
                          <a:spcPts val="0"/>
                        </a:spcBef>
                        <a:spcAft>
                          <a:spcPts val="0"/>
                        </a:spcAft>
                      </a:pPr>
                      <a:r>
                        <a:rPr lang="en-US" sz="500">
                          <a:effectLst/>
                        </a:rPr>
                        <a:t>Postcondition</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A room of the desired type will have been reserved for the guest for the requested period. and the room will no longer be free for that period.</a:t>
                      </a:r>
                      <a:endParaRPr lang="en-GB" sz="500">
                        <a:effectLst/>
                      </a:endParaRPr>
                    </a:p>
                    <a:p>
                      <a:pPr marL="0" marR="0">
                        <a:lnSpc>
                          <a:spcPct val="107000"/>
                        </a:lnSpc>
                        <a:spcBef>
                          <a:spcPts val="0"/>
                        </a:spcBef>
                        <a:spcAft>
                          <a:spcPts val="0"/>
                        </a:spcAft>
                      </a:pPr>
                      <a:br>
                        <a:rPr lang="en-US" sz="500" kern="0">
                          <a:effectLst/>
                        </a:rPr>
                      </a:br>
                      <a:r>
                        <a:rPr lang="en-US" sz="500">
                          <a:effectLst/>
                        </a:rPr>
                        <a:t> </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855781399"/>
                  </a:ext>
                </a:extLst>
              </a:tr>
              <a:tr h="191166">
                <a:tc>
                  <a:txBody>
                    <a:bodyPr/>
                    <a:lstStyle/>
                    <a:p>
                      <a:pPr marL="0" marR="0">
                        <a:lnSpc>
                          <a:spcPct val="107000"/>
                        </a:lnSpc>
                        <a:spcBef>
                          <a:spcPts val="0"/>
                        </a:spcBef>
                        <a:spcAft>
                          <a:spcPts val="0"/>
                        </a:spcAft>
                      </a:pPr>
                      <a:r>
                        <a:rPr lang="en-US" sz="500">
                          <a:effectLst/>
                        </a:rPr>
                        <a:t>Assumptions</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expected initiator is a orphan.</a:t>
                      </a:r>
                      <a:endParaRPr lang="en-GB" sz="500">
                        <a:effectLst/>
                      </a:endParaRPr>
                    </a:p>
                    <a:p>
                      <a:pPr marL="0" marR="0">
                        <a:lnSpc>
                          <a:spcPct val="107000"/>
                        </a:lnSpc>
                        <a:spcBef>
                          <a:spcPts val="0"/>
                        </a:spcBef>
                        <a:spcAft>
                          <a:spcPts val="0"/>
                        </a:spcAft>
                      </a:pPr>
                      <a:r>
                        <a:rPr lang="en-US" sz="500">
                          <a:effectLst/>
                        </a:rPr>
                        <a:t>He is not already known to the software system</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3159435913"/>
                  </a:ext>
                </a:extLst>
              </a:tr>
              <a:tr h="191166">
                <a:tc gridSpan="2">
                  <a:txBody>
                    <a:bodyPr/>
                    <a:lstStyle/>
                    <a:p>
                      <a:pPr marL="0" marR="0">
                        <a:lnSpc>
                          <a:spcPct val="107000"/>
                        </a:lnSpc>
                        <a:spcBef>
                          <a:spcPts val="0"/>
                        </a:spcBef>
                        <a:spcAft>
                          <a:spcPts val="0"/>
                        </a:spcAft>
                      </a:pPr>
                      <a:r>
                        <a:rPr lang="en-US" sz="500">
                          <a:effectLst/>
                        </a:rPr>
                        <a:t>Main success scenario</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hMerge="1">
                  <a:txBody>
                    <a:bodyPr/>
                    <a:lstStyle/>
                    <a:p>
                      <a:endParaRPr lang="en-GB"/>
                    </a:p>
                  </a:txBody>
                  <a:tcPr/>
                </a:tc>
                <a:extLst>
                  <a:ext uri="{0D108BD9-81ED-4DB2-BD59-A6C34878D82A}">
                    <a16:rowId xmlns:a16="http://schemas.microsoft.com/office/drawing/2014/main" val="3715039885"/>
                  </a:ext>
                </a:extLst>
              </a:tr>
              <a:tr h="182598">
                <a:tc>
                  <a:txBody>
                    <a:bodyPr/>
                    <a:lstStyle/>
                    <a:p>
                      <a:pPr marL="0" marR="0">
                        <a:lnSpc>
                          <a:spcPct val="107000"/>
                        </a:lnSpc>
                        <a:spcBef>
                          <a:spcPts val="0"/>
                        </a:spcBef>
                        <a:spcAft>
                          <a:spcPts val="0"/>
                        </a:spcAft>
                      </a:pPr>
                      <a:r>
                        <a:rPr lang="en-US" sz="500">
                          <a:effectLst/>
                        </a:rPr>
                        <a:t>1</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receptionist selects book room from the dashboard to books a room</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675215973"/>
                  </a:ext>
                </a:extLst>
              </a:tr>
              <a:tr h="182598">
                <a:tc>
                  <a:txBody>
                    <a:bodyPr/>
                    <a:lstStyle/>
                    <a:p>
                      <a:pPr marL="0" marR="0">
                        <a:lnSpc>
                          <a:spcPct val="107000"/>
                        </a:lnSpc>
                        <a:spcBef>
                          <a:spcPts val="0"/>
                        </a:spcBef>
                        <a:spcAft>
                          <a:spcPts val="0"/>
                        </a:spcAft>
                      </a:pPr>
                      <a:r>
                        <a:rPr lang="en-US" sz="500">
                          <a:effectLst/>
                        </a:rPr>
                        <a:t>2</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receptionist enter room (number, orphan name, orphan id, date, time)</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3270169917"/>
                  </a:ext>
                </a:extLst>
              </a:tr>
              <a:tr h="182598">
                <a:tc>
                  <a:txBody>
                    <a:bodyPr/>
                    <a:lstStyle/>
                    <a:p>
                      <a:pPr marL="0" marR="0">
                        <a:lnSpc>
                          <a:spcPct val="107000"/>
                        </a:lnSpc>
                        <a:spcBef>
                          <a:spcPts val="0"/>
                        </a:spcBef>
                        <a:spcAft>
                          <a:spcPts val="0"/>
                        </a:spcAft>
                      </a:pPr>
                      <a:r>
                        <a:rPr lang="en-US" sz="500">
                          <a:effectLst/>
                        </a:rPr>
                        <a:t>3</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receptionist book room </a:t>
                      </a:r>
                      <a:endParaRPr lang="en-GB" sz="500">
                        <a:effectLst/>
                      </a:endParaRPr>
                    </a:p>
                    <a:p>
                      <a:pPr marL="0" marR="0">
                        <a:lnSpc>
                          <a:spcPct val="107000"/>
                        </a:lnSpc>
                        <a:spcBef>
                          <a:spcPts val="0"/>
                        </a:spcBef>
                        <a:spcAft>
                          <a:spcPts val="0"/>
                        </a:spcAft>
                      </a:pPr>
                      <a:r>
                        <a:rPr lang="en-US" sz="500">
                          <a:effectLst/>
                        </a:rPr>
                        <a:t> </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4126031130"/>
                  </a:ext>
                </a:extLst>
              </a:tr>
              <a:tr h="182598">
                <a:tc>
                  <a:txBody>
                    <a:bodyPr/>
                    <a:lstStyle/>
                    <a:p>
                      <a:pPr marL="0" marR="0">
                        <a:lnSpc>
                          <a:spcPct val="107000"/>
                        </a:lnSpc>
                        <a:spcBef>
                          <a:spcPts val="0"/>
                        </a:spcBef>
                        <a:spcAft>
                          <a:spcPts val="0"/>
                        </a:spcAft>
                      </a:pPr>
                      <a:r>
                        <a:rPr lang="en-US" sz="500">
                          <a:effectLst/>
                        </a:rPr>
                        <a:t>4</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system checks the availability of the rooms </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1606283499"/>
                  </a:ext>
                </a:extLst>
              </a:tr>
              <a:tr h="182598">
                <a:tc>
                  <a:txBody>
                    <a:bodyPr/>
                    <a:lstStyle/>
                    <a:p>
                      <a:pPr marL="0" marR="0">
                        <a:lnSpc>
                          <a:spcPct val="107000"/>
                        </a:lnSpc>
                        <a:spcBef>
                          <a:spcPts val="0"/>
                        </a:spcBef>
                        <a:spcAft>
                          <a:spcPts val="0"/>
                        </a:spcAft>
                      </a:pPr>
                      <a:r>
                        <a:rPr lang="en-US" sz="500">
                          <a:effectLst/>
                        </a:rPr>
                        <a:t>5</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system makes a booking and gives it a number if a room is available</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3112422390"/>
                  </a:ext>
                </a:extLst>
              </a:tr>
              <a:tr h="326026">
                <a:tc>
                  <a:txBody>
                    <a:bodyPr/>
                    <a:lstStyle/>
                    <a:p>
                      <a:pPr marL="0" marR="0">
                        <a:lnSpc>
                          <a:spcPct val="107000"/>
                        </a:lnSpc>
                        <a:spcBef>
                          <a:spcPts val="0"/>
                        </a:spcBef>
                        <a:spcAft>
                          <a:spcPts val="0"/>
                        </a:spcAft>
                      </a:pPr>
                      <a:r>
                        <a:rPr lang="en-US" sz="500">
                          <a:effectLst/>
                        </a:rPr>
                        <a:t>6</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The system cancels a booking and send message “There are no rooms available” if the room is not available.</a:t>
                      </a:r>
                      <a:endParaRPr lang="en-GB" sz="500">
                        <a:effectLst/>
                      </a:endParaRPr>
                    </a:p>
                    <a:p>
                      <a:pPr marL="0" marR="0">
                        <a:lnSpc>
                          <a:spcPct val="107000"/>
                        </a:lnSpc>
                        <a:spcBef>
                          <a:spcPts val="0"/>
                        </a:spcBef>
                        <a:spcAft>
                          <a:spcPts val="0"/>
                        </a:spcAft>
                      </a:pPr>
                      <a:r>
                        <a:rPr lang="en-US" sz="500">
                          <a:effectLst/>
                        </a:rPr>
                        <a:t> </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593798158"/>
                  </a:ext>
                </a:extLst>
              </a:tr>
              <a:tr h="182598">
                <a:tc gridSpan="2">
                  <a:txBody>
                    <a:bodyPr/>
                    <a:lstStyle/>
                    <a:p>
                      <a:pPr marL="0" marR="0">
                        <a:lnSpc>
                          <a:spcPct val="107000"/>
                        </a:lnSpc>
                        <a:spcBef>
                          <a:spcPts val="0"/>
                        </a:spcBef>
                        <a:spcAft>
                          <a:spcPts val="0"/>
                        </a:spcAft>
                      </a:pPr>
                      <a:r>
                        <a:rPr lang="en-US" sz="500">
                          <a:effectLst/>
                        </a:rPr>
                        <a:t>Extensions</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hMerge="1">
                  <a:txBody>
                    <a:bodyPr/>
                    <a:lstStyle/>
                    <a:p>
                      <a:endParaRPr lang="en-GB"/>
                    </a:p>
                  </a:txBody>
                  <a:tcPr/>
                </a:tc>
                <a:extLst>
                  <a:ext uri="{0D108BD9-81ED-4DB2-BD59-A6C34878D82A}">
                    <a16:rowId xmlns:a16="http://schemas.microsoft.com/office/drawing/2014/main" val="1671611065"/>
                  </a:ext>
                </a:extLst>
              </a:tr>
              <a:tr h="182598">
                <a:tc>
                  <a:txBody>
                    <a:bodyPr/>
                    <a:lstStyle/>
                    <a:p>
                      <a:pPr marL="0" marR="0">
                        <a:lnSpc>
                          <a:spcPct val="107000"/>
                        </a:lnSpc>
                        <a:spcBef>
                          <a:spcPts val="0"/>
                        </a:spcBef>
                        <a:spcAft>
                          <a:spcPts val="0"/>
                        </a:spcAft>
                      </a:pPr>
                      <a:r>
                        <a:rPr lang="en-US" sz="500">
                          <a:effectLst/>
                        </a:rPr>
                        <a:t>3.a</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a:effectLst/>
                        </a:rPr>
                        <a:t>Room not available</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3080443863"/>
                  </a:ext>
                </a:extLst>
              </a:tr>
              <a:tr h="182598">
                <a:tc>
                  <a:txBody>
                    <a:bodyPr/>
                    <a:lstStyle/>
                    <a:p>
                      <a:pPr marL="0" marR="0">
                        <a:lnSpc>
                          <a:spcPct val="107000"/>
                        </a:lnSpc>
                        <a:spcBef>
                          <a:spcPts val="0"/>
                        </a:spcBef>
                        <a:spcAft>
                          <a:spcPts val="0"/>
                        </a:spcAft>
                      </a:pPr>
                      <a:r>
                        <a:rPr lang="en-US" sz="500">
                          <a:effectLst/>
                        </a:rPr>
                        <a:t>3.a.1</a:t>
                      </a:r>
                      <a:endParaRPr lang="en-GB" sz="50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tc>
                  <a:txBody>
                    <a:bodyPr/>
                    <a:lstStyle/>
                    <a:p>
                      <a:pPr marL="0" marR="0">
                        <a:lnSpc>
                          <a:spcPct val="107000"/>
                        </a:lnSpc>
                        <a:spcBef>
                          <a:spcPts val="0"/>
                        </a:spcBef>
                        <a:spcAft>
                          <a:spcPts val="0"/>
                        </a:spcAft>
                      </a:pPr>
                      <a:r>
                        <a:rPr lang="en-US" sz="500" dirty="0">
                          <a:effectLst/>
                        </a:rPr>
                        <a:t>The receptionist offer another date and time to the orphan</a:t>
                      </a:r>
                      <a:endParaRPr lang="en-GB" sz="5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8916" marR="28916" marT="0" marB="0"/>
                </a:tc>
                <a:extLst>
                  <a:ext uri="{0D108BD9-81ED-4DB2-BD59-A6C34878D82A}">
                    <a16:rowId xmlns:a16="http://schemas.microsoft.com/office/drawing/2014/main" val="169244230"/>
                  </a:ext>
                </a:extLst>
              </a:tr>
            </a:tbl>
          </a:graphicData>
        </a:graphic>
      </p:graphicFrame>
      <p:sp>
        <p:nvSpPr>
          <p:cNvPr id="11" name="Rectangle 2">
            <a:extLst>
              <a:ext uri="{FF2B5EF4-FFF2-40B4-BE49-F238E27FC236}">
                <a16:creationId xmlns:a16="http://schemas.microsoft.com/office/drawing/2014/main" id="{A9C64CC3-F6A9-4720-5A29-C2359CF5E82B}"/>
              </a:ext>
            </a:extLst>
          </p:cNvPr>
          <p:cNvSpPr>
            <a:spLocks noChangeArrowheads="1"/>
          </p:cNvSpPr>
          <p:nvPr/>
        </p:nvSpPr>
        <p:spPr bwMode="auto">
          <a:xfrm>
            <a:off x="3135999" y="11909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2A709735-E782-BAB6-1378-13B3E9276581}"/>
              </a:ext>
            </a:extLst>
          </p:cNvPr>
          <p:cNvGraphicFramePr>
            <a:graphicFrameLocks noGrp="1"/>
          </p:cNvGraphicFramePr>
          <p:nvPr>
            <p:extLst>
              <p:ext uri="{D42A27DB-BD31-4B8C-83A1-F6EECF244321}">
                <p14:modId xmlns:p14="http://schemas.microsoft.com/office/powerpoint/2010/main" val="3700447813"/>
              </p:ext>
            </p:extLst>
          </p:nvPr>
        </p:nvGraphicFramePr>
        <p:xfrm>
          <a:off x="5862139" y="1242116"/>
          <a:ext cx="3281861" cy="3689721"/>
        </p:xfrm>
        <a:graphic>
          <a:graphicData uri="http://schemas.openxmlformats.org/drawingml/2006/table">
            <a:tbl>
              <a:tblPr firstRow="1" firstCol="1" bandRow="1">
                <a:tableStyleId>{3FF0FA15-E0FC-4C88-A825-207F793B5545}</a:tableStyleId>
              </a:tblPr>
              <a:tblGrid>
                <a:gridCol w="1537796">
                  <a:extLst>
                    <a:ext uri="{9D8B030D-6E8A-4147-A177-3AD203B41FA5}">
                      <a16:colId xmlns:a16="http://schemas.microsoft.com/office/drawing/2014/main" val="106092950"/>
                    </a:ext>
                  </a:extLst>
                </a:gridCol>
                <a:gridCol w="1744065">
                  <a:extLst>
                    <a:ext uri="{9D8B030D-6E8A-4147-A177-3AD203B41FA5}">
                      <a16:colId xmlns:a16="http://schemas.microsoft.com/office/drawing/2014/main" val="1156262576"/>
                    </a:ext>
                  </a:extLst>
                </a:gridCol>
              </a:tblGrid>
              <a:tr h="263602">
                <a:tc>
                  <a:txBody>
                    <a:bodyPr/>
                    <a:lstStyle/>
                    <a:p>
                      <a:pPr marL="0" marR="0">
                        <a:lnSpc>
                          <a:spcPct val="107000"/>
                        </a:lnSpc>
                        <a:spcBef>
                          <a:spcPts val="0"/>
                        </a:spcBef>
                        <a:spcAft>
                          <a:spcPts val="0"/>
                        </a:spcAft>
                      </a:pPr>
                      <a:r>
                        <a:rPr lang="en-US" sz="700">
                          <a:effectLst/>
                        </a:rPr>
                        <a:t>Identifier and name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Accountant provide transactions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791968926"/>
                  </a:ext>
                </a:extLst>
              </a:tr>
              <a:tr h="263602">
                <a:tc>
                  <a:txBody>
                    <a:bodyPr/>
                    <a:lstStyle/>
                    <a:p>
                      <a:pPr marL="0" marR="0">
                        <a:lnSpc>
                          <a:spcPct val="107000"/>
                        </a:lnSpc>
                        <a:spcBef>
                          <a:spcPts val="0"/>
                        </a:spcBef>
                        <a:spcAft>
                          <a:spcPts val="0"/>
                        </a:spcAft>
                      </a:pPr>
                      <a:r>
                        <a:rPr lang="en-US" sz="700">
                          <a:effectLst/>
                        </a:rPr>
                        <a:t>Initiator</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accountant </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683472239"/>
                  </a:ext>
                </a:extLst>
              </a:tr>
              <a:tr h="251788">
                <a:tc>
                  <a:txBody>
                    <a:bodyPr/>
                    <a:lstStyle/>
                    <a:p>
                      <a:pPr marL="0" marR="0">
                        <a:lnSpc>
                          <a:spcPct val="107000"/>
                        </a:lnSpc>
                        <a:spcBef>
                          <a:spcPts val="0"/>
                        </a:spcBef>
                        <a:spcAft>
                          <a:spcPts val="0"/>
                        </a:spcAft>
                      </a:pPr>
                      <a:r>
                        <a:rPr lang="en-US" sz="700">
                          <a:effectLst/>
                        </a:rPr>
                        <a:t>Goal</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Provide the transactions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1140439405"/>
                  </a:ext>
                </a:extLst>
              </a:tr>
              <a:tr h="263602">
                <a:tc>
                  <a:txBody>
                    <a:bodyPr/>
                    <a:lstStyle/>
                    <a:p>
                      <a:pPr marL="0" marR="0">
                        <a:lnSpc>
                          <a:spcPct val="107000"/>
                        </a:lnSpc>
                        <a:spcBef>
                          <a:spcPts val="0"/>
                        </a:spcBef>
                        <a:spcAft>
                          <a:spcPts val="0"/>
                        </a:spcAft>
                      </a:pPr>
                      <a:r>
                        <a:rPr lang="en-US" sz="700">
                          <a:effectLst/>
                        </a:rPr>
                        <a:t>Precondition</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None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3798400263"/>
                  </a:ext>
                </a:extLst>
              </a:tr>
              <a:tr h="335779">
                <a:tc>
                  <a:txBody>
                    <a:bodyPr/>
                    <a:lstStyle/>
                    <a:p>
                      <a:pPr marL="0" marR="0">
                        <a:lnSpc>
                          <a:spcPct val="107000"/>
                        </a:lnSpc>
                        <a:spcBef>
                          <a:spcPts val="0"/>
                        </a:spcBef>
                        <a:spcAft>
                          <a:spcPts val="0"/>
                        </a:spcAft>
                      </a:pPr>
                      <a:r>
                        <a:rPr lang="en-US" sz="700">
                          <a:effectLst/>
                        </a:rPr>
                        <a:t>Postcondition</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Transactions are provided by the accountant. </a:t>
                      </a:r>
                      <a:endParaRPr lang="en-GB" sz="600">
                        <a:effectLst/>
                      </a:endParaRPr>
                    </a:p>
                    <a:p>
                      <a:pPr marL="0" marR="0">
                        <a:lnSpc>
                          <a:spcPct val="107000"/>
                        </a:lnSpc>
                        <a:spcBef>
                          <a:spcPts val="0"/>
                        </a:spcBef>
                        <a:spcAft>
                          <a:spcPts val="0"/>
                        </a:spcAft>
                      </a:pPr>
                      <a:br>
                        <a:rPr lang="en-US" sz="700" kern="0">
                          <a:effectLst/>
                        </a:rPr>
                      </a:br>
                      <a:r>
                        <a:rPr lang="en-US" sz="700">
                          <a:effectLst/>
                        </a:rPr>
                        <a:t> </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1907318010"/>
                  </a:ext>
                </a:extLst>
              </a:tr>
              <a:tr h="263602">
                <a:tc>
                  <a:txBody>
                    <a:bodyPr/>
                    <a:lstStyle/>
                    <a:p>
                      <a:pPr marL="0" marR="0">
                        <a:lnSpc>
                          <a:spcPct val="107000"/>
                        </a:lnSpc>
                        <a:spcBef>
                          <a:spcPts val="0"/>
                        </a:spcBef>
                        <a:spcAft>
                          <a:spcPts val="0"/>
                        </a:spcAft>
                      </a:pPr>
                      <a:r>
                        <a:rPr lang="en-US" sz="700">
                          <a:effectLst/>
                        </a:rPr>
                        <a:t>Assumptions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expected initiator is a accountant.</a:t>
                      </a:r>
                      <a:endParaRPr lang="en-GB" sz="600">
                        <a:effectLst/>
                      </a:endParaRPr>
                    </a:p>
                    <a:p>
                      <a:pPr marL="0" marR="0">
                        <a:lnSpc>
                          <a:spcPct val="107000"/>
                        </a:lnSpc>
                        <a:spcBef>
                          <a:spcPts val="0"/>
                        </a:spcBef>
                        <a:spcAft>
                          <a:spcPts val="0"/>
                        </a:spcAft>
                      </a:pPr>
                      <a:r>
                        <a:rPr lang="en-US" sz="700">
                          <a:effectLst/>
                        </a:rPr>
                        <a:t>He is not already known to the software system</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1129673423"/>
                  </a:ext>
                </a:extLst>
              </a:tr>
              <a:tr h="263602">
                <a:tc gridSpan="2">
                  <a:txBody>
                    <a:bodyPr/>
                    <a:lstStyle/>
                    <a:p>
                      <a:pPr marL="0" marR="0">
                        <a:lnSpc>
                          <a:spcPct val="107000"/>
                        </a:lnSpc>
                        <a:spcBef>
                          <a:spcPts val="0"/>
                        </a:spcBef>
                        <a:spcAft>
                          <a:spcPts val="0"/>
                        </a:spcAft>
                      </a:pPr>
                      <a:r>
                        <a:rPr lang="en-US" sz="700">
                          <a:effectLst/>
                        </a:rPr>
                        <a:t>Main success scenario</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hMerge="1">
                  <a:txBody>
                    <a:bodyPr/>
                    <a:lstStyle/>
                    <a:p>
                      <a:endParaRPr lang="en-GB"/>
                    </a:p>
                  </a:txBody>
                  <a:tcPr/>
                </a:tc>
                <a:extLst>
                  <a:ext uri="{0D108BD9-81ED-4DB2-BD59-A6C34878D82A}">
                    <a16:rowId xmlns:a16="http://schemas.microsoft.com/office/drawing/2014/main" val="1117532130"/>
                  </a:ext>
                </a:extLst>
              </a:tr>
              <a:tr h="251788">
                <a:tc>
                  <a:txBody>
                    <a:bodyPr/>
                    <a:lstStyle/>
                    <a:p>
                      <a:pPr marL="0" marR="0">
                        <a:lnSpc>
                          <a:spcPct val="107000"/>
                        </a:lnSpc>
                        <a:spcBef>
                          <a:spcPts val="0"/>
                        </a:spcBef>
                        <a:spcAft>
                          <a:spcPts val="0"/>
                        </a:spcAft>
                      </a:pPr>
                      <a:r>
                        <a:rPr lang="en-US" sz="700">
                          <a:effectLst/>
                        </a:rPr>
                        <a:t>1</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accountant selects provide transactions from the dashboard </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3843179445"/>
                  </a:ext>
                </a:extLst>
              </a:tr>
              <a:tr h="251788">
                <a:tc>
                  <a:txBody>
                    <a:bodyPr/>
                    <a:lstStyle/>
                    <a:p>
                      <a:pPr marL="0" marR="0">
                        <a:lnSpc>
                          <a:spcPct val="107000"/>
                        </a:lnSpc>
                        <a:spcBef>
                          <a:spcPts val="0"/>
                        </a:spcBef>
                        <a:spcAft>
                          <a:spcPts val="0"/>
                        </a:spcAft>
                      </a:pPr>
                      <a:r>
                        <a:rPr lang="en-US" sz="700">
                          <a:effectLst/>
                        </a:rPr>
                        <a:t>2</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accountant enter id and select transaction type and enter the value, date and doner name</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2668962539"/>
                  </a:ext>
                </a:extLst>
              </a:tr>
              <a:tr h="251788">
                <a:tc>
                  <a:txBody>
                    <a:bodyPr/>
                    <a:lstStyle/>
                    <a:p>
                      <a:pPr marL="0" marR="0">
                        <a:lnSpc>
                          <a:spcPct val="107000"/>
                        </a:lnSpc>
                        <a:spcBef>
                          <a:spcPts val="0"/>
                        </a:spcBef>
                        <a:spcAft>
                          <a:spcPts val="0"/>
                        </a:spcAft>
                      </a:pPr>
                      <a:r>
                        <a:rPr lang="en-US" sz="700">
                          <a:effectLst/>
                        </a:rPr>
                        <a:t>3</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accountant provides transactions. </a:t>
                      </a:r>
                      <a:endParaRPr lang="en-GB" sz="600">
                        <a:effectLst/>
                      </a:endParaRPr>
                    </a:p>
                    <a:p>
                      <a:pPr marL="0" marR="0">
                        <a:lnSpc>
                          <a:spcPct val="107000"/>
                        </a:lnSpc>
                        <a:spcBef>
                          <a:spcPts val="0"/>
                        </a:spcBef>
                        <a:spcAft>
                          <a:spcPts val="0"/>
                        </a:spcAft>
                      </a:pPr>
                      <a:r>
                        <a:rPr lang="en-US" sz="700">
                          <a:effectLst/>
                        </a:rPr>
                        <a:t> </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689288184"/>
                  </a:ext>
                </a:extLst>
              </a:tr>
              <a:tr h="251788">
                <a:tc gridSpan="2">
                  <a:txBody>
                    <a:bodyPr/>
                    <a:lstStyle/>
                    <a:p>
                      <a:pPr marL="0" marR="0">
                        <a:lnSpc>
                          <a:spcPct val="107000"/>
                        </a:lnSpc>
                        <a:spcBef>
                          <a:spcPts val="0"/>
                        </a:spcBef>
                        <a:spcAft>
                          <a:spcPts val="0"/>
                        </a:spcAft>
                      </a:pPr>
                      <a:r>
                        <a:rPr lang="en-US" sz="700">
                          <a:effectLst/>
                        </a:rPr>
                        <a:t>Extensions</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hMerge="1">
                  <a:txBody>
                    <a:bodyPr/>
                    <a:lstStyle/>
                    <a:p>
                      <a:endParaRPr lang="en-GB"/>
                    </a:p>
                  </a:txBody>
                  <a:tcPr/>
                </a:tc>
                <a:extLst>
                  <a:ext uri="{0D108BD9-81ED-4DB2-BD59-A6C34878D82A}">
                    <a16:rowId xmlns:a16="http://schemas.microsoft.com/office/drawing/2014/main" val="762563651"/>
                  </a:ext>
                </a:extLst>
              </a:tr>
              <a:tr h="251788">
                <a:tc>
                  <a:txBody>
                    <a:bodyPr/>
                    <a:lstStyle/>
                    <a:p>
                      <a:pPr marL="0" marR="0">
                        <a:lnSpc>
                          <a:spcPct val="107000"/>
                        </a:lnSpc>
                        <a:spcBef>
                          <a:spcPts val="0"/>
                        </a:spcBef>
                        <a:spcAft>
                          <a:spcPts val="0"/>
                        </a:spcAft>
                      </a:pPr>
                      <a:r>
                        <a:rPr lang="en-US" sz="700">
                          <a:effectLst/>
                        </a:rPr>
                        <a:t>3.a</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a:effectLst/>
                        </a:rPr>
                        <a:t>The donor does not want to be named</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3699865271"/>
                  </a:ext>
                </a:extLst>
              </a:tr>
              <a:tr h="251788">
                <a:tc>
                  <a:txBody>
                    <a:bodyPr/>
                    <a:lstStyle/>
                    <a:p>
                      <a:pPr marL="0" marR="0">
                        <a:lnSpc>
                          <a:spcPct val="107000"/>
                        </a:lnSpc>
                        <a:spcBef>
                          <a:spcPts val="0"/>
                        </a:spcBef>
                        <a:spcAft>
                          <a:spcPts val="0"/>
                        </a:spcAft>
                      </a:pPr>
                      <a:r>
                        <a:rPr lang="en-US" sz="700">
                          <a:effectLst/>
                        </a:rPr>
                        <a:t>3.a.1</a:t>
                      </a:r>
                      <a:endParaRPr lang="en-GB"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tc>
                  <a:txBody>
                    <a:bodyPr/>
                    <a:lstStyle/>
                    <a:p>
                      <a:pPr marL="0" marR="0">
                        <a:lnSpc>
                          <a:spcPct val="107000"/>
                        </a:lnSpc>
                        <a:spcBef>
                          <a:spcPts val="0"/>
                        </a:spcBef>
                        <a:spcAft>
                          <a:spcPts val="0"/>
                        </a:spcAft>
                      </a:pPr>
                      <a:r>
                        <a:rPr lang="en-US" sz="700" dirty="0">
                          <a:effectLst/>
                        </a:rPr>
                        <a:t>The id of the transactions was missing</a:t>
                      </a:r>
                      <a:endParaRPr lang="en-GB" sz="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873" marR="39873" marT="0" marB="0"/>
                </a:tc>
                <a:extLst>
                  <a:ext uri="{0D108BD9-81ED-4DB2-BD59-A6C34878D82A}">
                    <a16:rowId xmlns:a16="http://schemas.microsoft.com/office/drawing/2014/main" val="4047651421"/>
                  </a:ext>
                </a:extLst>
              </a:tr>
            </a:tbl>
          </a:graphicData>
        </a:graphic>
      </p:graphicFrame>
      <p:sp>
        <p:nvSpPr>
          <p:cNvPr id="13" name="Rectangle 3">
            <a:extLst>
              <a:ext uri="{FF2B5EF4-FFF2-40B4-BE49-F238E27FC236}">
                <a16:creationId xmlns:a16="http://schemas.microsoft.com/office/drawing/2014/main" id="{3F53D355-0791-51B5-5095-4C021075E471}"/>
              </a:ext>
            </a:extLst>
          </p:cNvPr>
          <p:cNvSpPr>
            <a:spLocks noChangeArrowheads="1"/>
          </p:cNvSpPr>
          <p:nvPr/>
        </p:nvSpPr>
        <p:spPr bwMode="auto">
          <a:xfrm>
            <a:off x="5913798" y="12421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GB"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436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56C9-81B3-D7FE-D79E-C5AF5FFB84B0}"/>
              </a:ext>
            </a:extLst>
          </p:cNvPr>
          <p:cNvSpPr>
            <a:spLocks noGrp="1"/>
          </p:cNvSpPr>
          <p:nvPr>
            <p:ph type="title"/>
          </p:nvPr>
        </p:nvSpPr>
        <p:spPr/>
        <p:txBody>
          <a:bodyPr/>
          <a:lstStyle/>
          <a:p>
            <a:r>
              <a:rPr lang="en-US" dirty="0"/>
              <a:t>Activity diagram</a:t>
            </a:r>
          </a:p>
        </p:txBody>
      </p:sp>
      <p:sp>
        <p:nvSpPr>
          <p:cNvPr id="3" name="Text Placeholder 2">
            <a:extLst>
              <a:ext uri="{FF2B5EF4-FFF2-40B4-BE49-F238E27FC236}">
                <a16:creationId xmlns:a16="http://schemas.microsoft.com/office/drawing/2014/main" id="{F703482E-3789-4EA0-83F2-F0552310C69F}"/>
              </a:ext>
            </a:extLst>
          </p:cNvPr>
          <p:cNvSpPr>
            <a:spLocks noGrp="1"/>
          </p:cNvSpPr>
          <p:nvPr>
            <p:ph type="body" idx="1"/>
          </p:nvPr>
        </p:nvSpPr>
        <p:spPr/>
        <p:txBody>
          <a:bodyPr/>
          <a:lstStyle/>
          <a:p>
            <a:endParaRPr lang="en-US" b="1" dirty="0"/>
          </a:p>
        </p:txBody>
      </p:sp>
      <p:sp>
        <p:nvSpPr>
          <p:cNvPr id="6" name="Google Shape;374;p27">
            <a:extLst>
              <a:ext uri="{FF2B5EF4-FFF2-40B4-BE49-F238E27FC236}">
                <a16:creationId xmlns:a16="http://schemas.microsoft.com/office/drawing/2014/main" id="{57DD0C86-C4C6-A561-4C89-4CAF7EC3D550}"/>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12/25</a:t>
            </a:r>
            <a:endParaRPr b="1" dirty="0">
              <a:latin typeface="Nunito"/>
              <a:ea typeface="Nunito"/>
              <a:cs typeface="Nunito"/>
              <a:sym typeface="Nunito"/>
            </a:endParaRPr>
          </a:p>
        </p:txBody>
      </p:sp>
      <p:pic>
        <p:nvPicPr>
          <p:cNvPr id="5" name="Picture 4">
            <a:extLst>
              <a:ext uri="{FF2B5EF4-FFF2-40B4-BE49-F238E27FC236}">
                <a16:creationId xmlns:a16="http://schemas.microsoft.com/office/drawing/2014/main" id="{69BA60F8-6450-CA60-2C8E-897E064CDA5C}"/>
              </a:ext>
            </a:extLst>
          </p:cNvPr>
          <p:cNvPicPr>
            <a:picLocks noChangeAspect="1"/>
          </p:cNvPicPr>
          <p:nvPr/>
        </p:nvPicPr>
        <p:blipFill>
          <a:blip r:embed="rId2"/>
          <a:stretch>
            <a:fillRect/>
          </a:stretch>
        </p:blipFill>
        <p:spPr>
          <a:xfrm>
            <a:off x="976258" y="1255463"/>
            <a:ext cx="7358042" cy="3722384"/>
          </a:xfrm>
          <a:prstGeom prst="rect">
            <a:avLst/>
          </a:prstGeom>
        </p:spPr>
      </p:pic>
      <p:sp>
        <p:nvSpPr>
          <p:cNvPr id="9" name="TextBox 8">
            <a:extLst>
              <a:ext uri="{FF2B5EF4-FFF2-40B4-BE49-F238E27FC236}">
                <a16:creationId xmlns:a16="http://schemas.microsoft.com/office/drawing/2014/main" id="{E27D817B-6E60-F18E-BFD0-200C9F69733E}"/>
              </a:ext>
            </a:extLst>
          </p:cNvPr>
          <p:cNvSpPr txBox="1"/>
          <p:nvPr/>
        </p:nvSpPr>
        <p:spPr>
          <a:xfrm>
            <a:off x="842703" y="2100874"/>
            <a:ext cx="811441" cy="307777"/>
          </a:xfrm>
          <a:prstGeom prst="rect">
            <a:avLst/>
          </a:prstGeom>
          <a:noFill/>
        </p:spPr>
        <p:txBody>
          <a:bodyPr wrap="none" rtlCol="0">
            <a:spAutoFit/>
          </a:bodyPr>
          <a:lstStyle/>
          <a:p>
            <a:r>
              <a:rPr lang="en-US" dirty="0"/>
              <a:t>Admin()</a:t>
            </a:r>
            <a:endParaRPr lang="en-GB" dirty="0"/>
          </a:p>
        </p:txBody>
      </p:sp>
    </p:spTree>
    <p:extLst>
      <p:ext uri="{BB962C8B-B14F-4D97-AF65-F5344CB8AC3E}">
        <p14:creationId xmlns:p14="http://schemas.microsoft.com/office/powerpoint/2010/main" val="238133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EA1C-FEEC-587B-4175-15A0962E3C3A}"/>
              </a:ext>
            </a:extLst>
          </p:cNvPr>
          <p:cNvSpPr>
            <a:spLocks noGrp="1"/>
          </p:cNvSpPr>
          <p:nvPr>
            <p:ph type="title"/>
          </p:nvPr>
        </p:nvSpPr>
        <p:spPr>
          <a:xfrm>
            <a:off x="1144774" y="598575"/>
            <a:ext cx="7030500" cy="999300"/>
          </a:xfrm>
        </p:spPr>
        <p:txBody>
          <a:bodyPr/>
          <a:lstStyle/>
          <a:p>
            <a:r>
              <a:rPr lang="en-US" dirty="0"/>
              <a:t>Sequence diagram</a:t>
            </a:r>
          </a:p>
        </p:txBody>
      </p:sp>
      <p:sp>
        <p:nvSpPr>
          <p:cNvPr id="4" name="Google Shape;374;p27">
            <a:extLst>
              <a:ext uri="{FF2B5EF4-FFF2-40B4-BE49-F238E27FC236}">
                <a16:creationId xmlns:a16="http://schemas.microsoft.com/office/drawing/2014/main" id="{F361BFC0-43A8-05ED-48FC-B28A1CD419EF}"/>
              </a:ext>
            </a:extLst>
          </p:cNvPr>
          <p:cNvSpPr txBox="1"/>
          <p:nvPr/>
        </p:nvSpPr>
        <p:spPr>
          <a:xfrm>
            <a:off x="8104426" y="180091"/>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14/25</a:t>
            </a:r>
            <a:endParaRPr b="1" dirty="0">
              <a:latin typeface="Nunito"/>
              <a:ea typeface="Nunito"/>
              <a:cs typeface="Nunito"/>
              <a:sym typeface="Nunito"/>
            </a:endParaRPr>
          </a:p>
        </p:txBody>
      </p:sp>
      <p:pic>
        <p:nvPicPr>
          <p:cNvPr id="6" name="Picture 5">
            <a:extLst>
              <a:ext uri="{FF2B5EF4-FFF2-40B4-BE49-F238E27FC236}">
                <a16:creationId xmlns:a16="http://schemas.microsoft.com/office/drawing/2014/main" id="{8CFC7C19-18EA-5E92-E829-AD8A41F41F9F}"/>
              </a:ext>
            </a:extLst>
          </p:cNvPr>
          <p:cNvPicPr>
            <a:picLocks noChangeAspect="1"/>
          </p:cNvPicPr>
          <p:nvPr/>
        </p:nvPicPr>
        <p:blipFill>
          <a:blip r:embed="rId2"/>
          <a:stretch>
            <a:fillRect/>
          </a:stretch>
        </p:blipFill>
        <p:spPr>
          <a:xfrm>
            <a:off x="4463845" y="598575"/>
            <a:ext cx="4321835" cy="4364834"/>
          </a:xfrm>
          <a:prstGeom prst="rect">
            <a:avLst/>
          </a:prstGeom>
        </p:spPr>
      </p:pic>
      <p:sp>
        <p:nvSpPr>
          <p:cNvPr id="8" name="TextBox 7">
            <a:extLst>
              <a:ext uri="{FF2B5EF4-FFF2-40B4-BE49-F238E27FC236}">
                <a16:creationId xmlns:a16="http://schemas.microsoft.com/office/drawing/2014/main" id="{3BA92EB7-24F2-0161-8059-C1B227BA238F}"/>
              </a:ext>
            </a:extLst>
          </p:cNvPr>
          <p:cNvSpPr txBox="1"/>
          <p:nvPr/>
        </p:nvSpPr>
        <p:spPr>
          <a:xfrm>
            <a:off x="1144774" y="1363485"/>
            <a:ext cx="4572000" cy="307777"/>
          </a:xfrm>
          <a:prstGeom prst="rect">
            <a:avLst/>
          </a:prstGeom>
          <a:noFill/>
        </p:spPr>
        <p:txBody>
          <a:bodyPr wrap="square">
            <a:spAutoFit/>
          </a:bodyPr>
          <a:lstStyle/>
          <a:p>
            <a:r>
              <a:rPr lang="en-US" dirty="0"/>
              <a:t>Admin()</a:t>
            </a:r>
            <a:endParaRPr lang="en-GB" dirty="0"/>
          </a:p>
        </p:txBody>
      </p:sp>
    </p:spTree>
    <p:extLst>
      <p:ext uri="{BB962C8B-B14F-4D97-AF65-F5344CB8AC3E}">
        <p14:creationId xmlns:p14="http://schemas.microsoft.com/office/powerpoint/2010/main" val="122641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C95635A-5664-E38B-EA54-9454007A3E1A}"/>
              </a:ext>
            </a:extLst>
          </p:cNvPr>
          <p:cNvSpPr>
            <a:spLocks noGrp="1"/>
          </p:cNvSpPr>
          <p:nvPr>
            <p:ph type="title"/>
          </p:nvPr>
        </p:nvSpPr>
        <p:spPr/>
        <p:txBody>
          <a:bodyPr>
            <a:normAutofit fontScale="90000"/>
          </a:bodyPr>
          <a:lstStyle/>
          <a:p>
            <a:r>
              <a:rPr lang="en-US" dirty="0"/>
              <a:t>CRUD implementation </a:t>
            </a:r>
            <a:br>
              <a:rPr lang="en-US" dirty="0"/>
            </a:br>
            <a:endParaRPr lang="en-GB" dirty="0"/>
          </a:p>
        </p:txBody>
      </p:sp>
      <p:sp>
        <p:nvSpPr>
          <p:cNvPr id="12" name="Text Placeholder 2">
            <a:extLst>
              <a:ext uri="{FF2B5EF4-FFF2-40B4-BE49-F238E27FC236}">
                <a16:creationId xmlns:a16="http://schemas.microsoft.com/office/drawing/2014/main" id="{47496003-5D24-B0C7-6BAE-6C1CE96BA7B1}"/>
              </a:ext>
            </a:extLst>
          </p:cNvPr>
          <p:cNvSpPr>
            <a:spLocks noGrp="1"/>
          </p:cNvSpPr>
          <p:nvPr>
            <p:ph type="body" idx="1"/>
          </p:nvPr>
        </p:nvSpPr>
        <p:spPr>
          <a:xfrm>
            <a:off x="-134061" y="1229839"/>
            <a:ext cx="7030500" cy="2541600"/>
          </a:xfrm>
        </p:spPr>
        <p:txBody>
          <a:bodyPr/>
          <a:lstStyle/>
          <a:p>
            <a:r>
              <a:rPr lang="en-US" dirty="0">
                <a:solidFill>
                  <a:schemeClr val="bg2"/>
                </a:solidFill>
                <a:latin typeface="+mj-lt"/>
              </a:rPr>
              <a:t>Update SYS User</a:t>
            </a:r>
          </a:p>
        </p:txBody>
      </p:sp>
      <p:sp>
        <p:nvSpPr>
          <p:cNvPr id="13" name="Google Shape;374;p27">
            <a:extLst>
              <a:ext uri="{FF2B5EF4-FFF2-40B4-BE49-F238E27FC236}">
                <a16:creationId xmlns:a16="http://schemas.microsoft.com/office/drawing/2014/main" id="{BBD141D4-9152-FB44-C91B-B86CFF4859B6}"/>
              </a:ext>
            </a:extLst>
          </p:cNvPr>
          <p:cNvSpPr txBox="1"/>
          <p:nvPr/>
        </p:nvSpPr>
        <p:spPr>
          <a:xfrm>
            <a:off x="8266148" y="579296"/>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16/25</a:t>
            </a:r>
            <a:endParaRPr b="1" dirty="0">
              <a:latin typeface="Nunito"/>
              <a:ea typeface="Nunito"/>
              <a:cs typeface="Nunito"/>
              <a:sym typeface="Nunito"/>
            </a:endParaRPr>
          </a:p>
        </p:txBody>
      </p:sp>
      <p:pic>
        <p:nvPicPr>
          <p:cNvPr id="14" name="Picture 13">
            <a:extLst>
              <a:ext uri="{FF2B5EF4-FFF2-40B4-BE49-F238E27FC236}">
                <a16:creationId xmlns:a16="http://schemas.microsoft.com/office/drawing/2014/main" id="{74633E98-6DB1-4DE8-CA4B-4E2C030B1201}"/>
              </a:ext>
            </a:extLst>
          </p:cNvPr>
          <p:cNvPicPr>
            <a:picLocks noChangeAspect="1"/>
          </p:cNvPicPr>
          <p:nvPr/>
        </p:nvPicPr>
        <p:blipFill>
          <a:blip r:embed="rId2"/>
          <a:stretch>
            <a:fillRect/>
          </a:stretch>
        </p:blipFill>
        <p:spPr>
          <a:xfrm>
            <a:off x="5660863" y="1501339"/>
            <a:ext cx="3286539" cy="3642161"/>
          </a:xfrm>
          <a:prstGeom prst="rect">
            <a:avLst/>
          </a:prstGeom>
        </p:spPr>
      </p:pic>
      <p:pic>
        <p:nvPicPr>
          <p:cNvPr id="15" name="Picture 14">
            <a:extLst>
              <a:ext uri="{FF2B5EF4-FFF2-40B4-BE49-F238E27FC236}">
                <a16:creationId xmlns:a16="http://schemas.microsoft.com/office/drawing/2014/main" id="{E7289878-7F93-9782-3E18-D75A0509E3BD}"/>
              </a:ext>
            </a:extLst>
          </p:cNvPr>
          <p:cNvPicPr>
            <a:picLocks noChangeAspect="1"/>
          </p:cNvPicPr>
          <p:nvPr/>
        </p:nvPicPr>
        <p:blipFill>
          <a:blip r:embed="rId3"/>
          <a:stretch>
            <a:fillRect/>
          </a:stretch>
        </p:blipFill>
        <p:spPr>
          <a:xfrm>
            <a:off x="0" y="1617154"/>
            <a:ext cx="4646732" cy="3526346"/>
          </a:xfrm>
          <a:prstGeom prst="rect">
            <a:avLst/>
          </a:prstGeom>
        </p:spPr>
      </p:pic>
      <p:sp>
        <p:nvSpPr>
          <p:cNvPr id="16" name="TextBox 15">
            <a:extLst>
              <a:ext uri="{FF2B5EF4-FFF2-40B4-BE49-F238E27FC236}">
                <a16:creationId xmlns:a16="http://schemas.microsoft.com/office/drawing/2014/main" id="{B6FEB214-7D49-643D-63BF-1B0E7471FCB5}"/>
              </a:ext>
            </a:extLst>
          </p:cNvPr>
          <p:cNvSpPr txBox="1"/>
          <p:nvPr/>
        </p:nvSpPr>
        <p:spPr>
          <a:xfrm>
            <a:off x="5602791" y="1193562"/>
            <a:ext cx="4638260" cy="276999"/>
          </a:xfrm>
          <a:prstGeom prst="rect">
            <a:avLst/>
          </a:prstGeom>
          <a:noFill/>
        </p:spPr>
        <p:txBody>
          <a:bodyPr wrap="square">
            <a:spAutoFit/>
          </a:bodyPr>
          <a:lstStyle/>
          <a:p>
            <a:r>
              <a:rPr lang="en-US" sz="1200" dirty="0">
                <a:solidFill>
                  <a:schemeClr val="bg2"/>
                </a:solidFill>
              </a:rPr>
              <a:t>ADD SYS User</a:t>
            </a:r>
          </a:p>
        </p:txBody>
      </p:sp>
    </p:spTree>
    <p:extLst>
      <p:ext uri="{BB962C8B-B14F-4D97-AF65-F5344CB8AC3E}">
        <p14:creationId xmlns:p14="http://schemas.microsoft.com/office/powerpoint/2010/main" val="1945261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C2A9-98E5-BEF1-C0CB-B2738B3E071E}"/>
              </a:ext>
            </a:extLst>
          </p:cNvPr>
          <p:cNvSpPr>
            <a:spLocks noGrp="1"/>
          </p:cNvSpPr>
          <p:nvPr>
            <p:ph type="title"/>
          </p:nvPr>
        </p:nvSpPr>
        <p:spPr/>
        <p:txBody>
          <a:bodyPr/>
          <a:lstStyle/>
          <a:p>
            <a:r>
              <a:rPr lang="en-US" dirty="0"/>
              <a:t>CRUD implementation </a:t>
            </a:r>
          </a:p>
        </p:txBody>
      </p:sp>
      <p:sp>
        <p:nvSpPr>
          <p:cNvPr id="3" name="Text Placeholder 2">
            <a:extLst>
              <a:ext uri="{FF2B5EF4-FFF2-40B4-BE49-F238E27FC236}">
                <a16:creationId xmlns:a16="http://schemas.microsoft.com/office/drawing/2014/main" id="{946CC83A-470D-CEA6-69FA-B4F2D9FFD661}"/>
              </a:ext>
            </a:extLst>
          </p:cNvPr>
          <p:cNvSpPr>
            <a:spLocks noGrp="1"/>
          </p:cNvSpPr>
          <p:nvPr>
            <p:ph type="body" idx="1"/>
          </p:nvPr>
        </p:nvSpPr>
        <p:spPr>
          <a:xfrm>
            <a:off x="-134061" y="1229839"/>
            <a:ext cx="7030500" cy="2541600"/>
          </a:xfrm>
        </p:spPr>
        <p:txBody>
          <a:bodyPr/>
          <a:lstStyle/>
          <a:p>
            <a:r>
              <a:rPr lang="en-US" dirty="0">
                <a:solidFill>
                  <a:schemeClr val="bg2"/>
                </a:solidFill>
                <a:latin typeface="+mj-lt"/>
              </a:rPr>
              <a:t>Remove SYS User</a:t>
            </a:r>
          </a:p>
        </p:txBody>
      </p:sp>
      <p:sp>
        <p:nvSpPr>
          <p:cNvPr id="4" name="Google Shape;374;p27">
            <a:extLst>
              <a:ext uri="{FF2B5EF4-FFF2-40B4-BE49-F238E27FC236}">
                <a16:creationId xmlns:a16="http://schemas.microsoft.com/office/drawing/2014/main" id="{82A6D074-0FF1-3360-3D5A-C5F9C3BAB350}"/>
              </a:ext>
            </a:extLst>
          </p:cNvPr>
          <p:cNvSpPr txBox="1"/>
          <p:nvPr/>
        </p:nvSpPr>
        <p:spPr>
          <a:xfrm>
            <a:off x="8266148" y="579296"/>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16/25</a:t>
            </a:r>
            <a:endParaRPr b="1" dirty="0">
              <a:latin typeface="Nunito"/>
              <a:ea typeface="Nunito"/>
              <a:cs typeface="Nunito"/>
              <a:sym typeface="Nunito"/>
            </a:endParaRPr>
          </a:p>
        </p:txBody>
      </p:sp>
      <p:sp>
        <p:nvSpPr>
          <p:cNvPr id="7" name="TextBox 6">
            <a:extLst>
              <a:ext uri="{FF2B5EF4-FFF2-40B4-BE49-F238E27FC236}">
                <a16:creationId xmlns:a16="http://schemas.microsoft.com/office/drawing/2014/main" id="{FFC3E930-90F0-D21B-E4E0-185A7740E3EF}"/>
              </a:ext>
            </a:extLst>
          </p:cNvPr>
          <p:cNvSpPr txBox="1"/>
          <p:nvPr/>
        </p:nvSpPr>
        <p:spPr>
          <a:xfrm>
            <a:off x="6115878" y="1249906"/>
            <a:ext cx="4638260" cy="276999"/>
          </a:xfrm>
          <a:prstGeom prst="rect">
            <a:avLst/>
          </a:prstGeom>
          <a:noFill/>
        </p:spPr>
        <p:txBody>
          <a:bodyPr wrap="square">
            <a:spAutoFit/>
          </a:bodyPr>
          <a:lstStyle/>
          <a:p>
            <a:r>
              <a:rPr lang="en-US" sz="1200" dirty="0">
                <a:solidFill>
                  <a:schemeClr val="bg2"/>
                </a:solidFill>
              </a:rPr>
              <a:t>Find SYS User</a:t>
            </a:r>
          </a:p>
        </p:txBody>
      </p:sp>
      <p:pic>
        <p:nvPicPr>
          <p:cNvPr id="10" name="Picture 9">
            <a:extLst>
              <a:ext uri="{FF2B5EF4-FFF2-40B4-BE49-F238E27FC236}">
                <a16:creationId xmlns:a16="http://schemas.microsoft.com/office/drawing/2014/main" id="{10453F02-B2C9-4541-CCDE-1D54E13F6DA3}"/>
              </a:ext>
            </a:extLst>
          </p:cNvPr>
          <p:cNvPicPr>
            <a:picLocks noChangeAspect="1"/>
          </p:cNvPicPr>
          <p:nvPr/>
        </p:nvPicPr>
        <p:blipFill>
          <a:blip r:embed="rId2"/>
          <a:stretch>
            <a:fillRect/>
          </a:stretch>
        </p:blipFill>
        <p:spPr>
          <a:xfrm>
            <a:off x="6115878" y="1565042"/>
            <a:ext cx="2524973" cy="3578457"/>
          </a:xfrm>
          <a:prstGeom prst="rect">
            <a:avLst/>
          </a:prstGeom>
        </p:spPr>
      </p:pic>
      <p:pic>
        <p:nvPicPr>
          <p:cNvPr id="12" name="Picture 11">
            <a:extLst>
              <a:ext uri="{FF2B5EF4-FFF2-40B4-BE49-F238E27FC236}">
                <a16:creationId xmlns:a16="http://schemas.microsoft.com/office/drawing/2014/main" id="{4B6EEC53-12C1-418A-81FF-88A536AF8BEF}"/>
              </a:ext>
            </a:extLst>
          </p:cNvPr>
          <p:cNvPicPr>
            <a:picLocks noChangeAspect="1"/>
          </p:cNvPicPr>
          <p:nvPr/>
        </p:nvPicPr>
        <p:blipFill>
          <a:blip r:embed="rId3"/>
          <a:stretch>
            <a:fillRect/>
          </a:stretch>
        </p:blipFill>
        <p:spPr>
          <a:xfrm>
            <a:off x="0" y="1586851"/>
            <a:ext cx="3769165" cy="3556649"/>
          </a:xfrm>
          <a:prstGeom prst="rect">
            <a:avLst/>
          </a:prstGeom>
        </p:spPr>
      </p:pic>
    </p:spTree>
    <p:extLst>
      <p:ext uri="{BB962C8B-B14F-4D97-AF65-F5344CB8AC3E}">
        <p14:creationId xmlns:p14="http://schemas.microsoft.com/office/powerpoint/2010/main" val="272647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682B-3C2F-1635-649E-B6BE0C20D135}"/>
              </a:ext>
            </a:extLst>
          </p:cNvPr>
          <p:cNvSpPr>
            <a:spLocks noGrp="1"/>
          </p:cNvSpPr>
          <p:nvPr>
            <p:ph type="title"/>
          </p:nvPr>
        </p:nvSpPr>
        <p:spPr/>
        <p:txBody>
          <a:bodyPr/>
          <a:lstStyle/>
          <a:p>
            <a:r>
              <a:rPr lang="en-US" dirty="0"/>
              <a:t>Applying architecture patterns</a:t>
            </a:r>
          </a:p>
        </p:txBody>
      </p:sp>
      <p:sp>
        <p:nvSpPr>
          <p:cNvPr id="3" name="Text Placeholder 2">
            <a:extLst>
              <a:ext uri="{FF2B5EF4-FFF2-40B4-BE49-F238E27FC236}">
                <a16:creationId xmlns:a16="http://schemas.microsoft.com/office/drawing/2014/main" id="{A578C0C9-05C7-B92E-F560-6796E334AB0C}"/>
              </a:ext>
            </a:extLst>
          </p:cNvPr>
          <p:cNvSpPr>
            <a:spLocks noGrp="1"/>
          </p:cNvSpPr>
          <p:nvPr>
            <p:ph type="body" idx="1"/>
          </p:nvPr>
        </p:nvSpPr>
        <p:spPr>
          <a:xfrm>
            <a:off x="1303801" y="1990050"/>
            <a:ext cx="6717644" cy="2541600"/>
          </a:xfrm>
        </p:spPr>
        <p:txBody>
          <a:bodyPr/>
          <a:lstStyle/>
          <a:p>
            <a:r>
              <a:rPr lang="en-US" dirty="0"/>
              <a:t>Show screen from solution that proof that you applied MVC or any other architecture patterns </a:t>
            </a:r>
            <a:r>
              <a:rPr lang="en-US" b="1" dirty="0"/>
              <a:t>(1 point)</a:t>
            </a:r>
          </a:p>
        </p:txBody>
      </p:sp>
      <p:sp>
        <p:nvSpPr>
          <p:cNvPr id="4" name="Google Shape;374;p27">
            <a:extLst>
              <a:ext uri="{FF2B5EF4-FFF2-40B4-BE49-F238E27FC236}">
                <a16:creationId xmlns:a16="http://schemas.microsoft.com/office/drawing/2014/main" id="{0D3E3C21-4936-F0BF-1070-AD4CC42353FA}"/>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17/25</a:t>
            </a:r>
            <a:endParaRPr b="1" dirty="0">
              <a:latin typeface="Nunito"/>
              <a:ea typeface="Nunito"/>
              <a:cs typeface="Nunito"/>
              <a:sym typeface="Nunito"/>
            </a:endParaRPr>
          </a:p>
        </p:txBody>
      </p:sp>
    </p:spTree>
    <p:extLst>
      <p:ext uri="{BB962C8B-B14F-4D97-AF65-F5344CB8AC3E}">
        <p14:creationId xmlns:p14="http://schemas.microsoft.com/office/powerpoint/2010/main" val="385835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682B-3C2F-1635-649E-B6BE0C20D135}"/>
              </a:ext>
            </a:extLst>
          </p:cNvPr>
          <p:cNvSpPr>
            <a:spLocks noGrp="1"/>
          </p:cNvSpPr>
          <p:nvPr>
            <p:ph type="title"/>
          </p:nvPr>
        </p:nvSpPr>
        <p:spPr/>
        <p:txBody>
          <a:bodyPr/>
          <a:lstStyle/>
          <a:p>
            <a:r>
              <a:rPr lang="en-US" dirty="0"/>
              <a:t>Applying design patterns</a:t>
            </a:r>
          </a:p>
        </p:txBody>
      </p:sp>
      <p:sp>
        <p:nvSpPr>
          <p:cNvPr id="3" name="Text Placeholder 2">
            <a:extLst>
              <a:ext uri="{FF2B5EF4-FFF2-40B4-BE49-F238E27FC236}">
                <a16:creationId xmlns:a16="http://schemas.microsoft.com/office/drawing/2014/main" id="{A578C0C9-05C7-B92E-F560-6796E334AB0C}"/>
              </a:ext>
            </a:extLst>
          </p:cNvPr>
          <p:cNvSpPr>
            <a:spLocks noGrp="1"/>
          </p:cNvSpPr>
          <p:nvPr>
            <p:ph type="body" idx="1"/>
          </p:nvPr>
        </p:nvSpPr>
        <p:spPr>
          <a:xfrm>
            <a:off x="-3386804" y="994229"/>
            <a:ext cx="7030500" cy="3022518"/>
          </a:xfrm>
        </p:spPr>
        <p:txBody>
          <a:bodyPr>
            <a:normAutofit/>
          </a:bodyPr>
          <a:lstStyle/>
          <a:p>
            <a:pPr lvl="7"/>
            <a:r>
              <a:rPr lang="en-US" sz="1200" dirty="0">
                <a:latin typeface="+mj-lt"/>
              </a:rPr>
              <a:t>Singleton(</a:t>
            </a:r>
            <a:r>
              <a:rPr lang="en-US" sz="1200" dirty="0" err="1">
                <a:latin typeface="+mj-lt"/>
              </a:rPr>
              <a:t>db</a:t>
            </a:r>
            <a:r>
              <a:rPr lang="en-US" sz="1200" dirty="0">
                <a:latin typeface="+mj-lt"/>
              </a:rPr>
              <a:t>)</a:t>
            </a:r>
          </a:p>
        </p:txBody>
      </p:sp>
      <p:sp>
        <p:nvSpPr>
          <p:cNvPr id="4" name="Google Shape;374;p27">
            <a:extLst>
              <a:ext uri="{FF2B5EF4-FFF2-40B4-BE49-F238E27FC236}">
                <a16:creationId xmlns:a16="http://schemas.microsoft.com/office/drawing/2014/main" id="{2C3FCA1B-2348-ADE8-E089-D81239C70DE6}"/>
              </a:ext>
            </a:extLst>
          </p:cNvPr>
          <p:cNvSpPr txBox="1"/>
          <p:nvPr/>
        </p:nvSpPr>
        <p:spPr>
          <a:xfrm>
            <a:off x="8334300" y="81043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23/25</a:t>
            </a:r>
            <a:endParaRPr b="1" dirty="0">
              <a:latin typeface="Nunito"/>
              <a:ea typeface="Nunito"/>
              <a:cs typeface="Nunito"/>
              <a:sym typeface="Nunito"/>
            </a:endParaRPr>
          </a:p>
        </p:txBody>
      </p:sp>
      <p:pic>
        <p:nvPicPr>
          <p:cNvPr id="6" name="Picture 5">
            <a:extLst>
              <a:ext uri="{FF2B5EF4-FFF2-40B4-BE49-F238E27FC236}">
                <a16:creationId xmlns:a16="http://schemas.microsoft.com/office/drawing/2014/main" id="{244C22CD-6238-9E29-8B8E-C41F0D799A29}"/>
              </a:ext>
            </a:extLst>
          </p:cNvPr>
          <p:cNvPicPr>
            <a:picLocks noChangeAspect="1"/>
          </p:cNvPicPr>
          <p:nvPr/>
        </p:nvPicPr>
        <p:blipFill>
          <a:blip r:embed="rId2"/>
          <a:stretch>
            <a:fillRect/>
          </a:stretch>
        </p:blipFill>
        <p:spPr>
          <a:xfrm>
            <a:off x="0" y="1378424"/>
            <a:ext cx="4529437" cy="3765076"/>
          </a:xfrm>
          <a:prstGeom prst="rect">
            <a:avLst/>
          </a:prstGeom>
        </p:spPr>
      </p:pic>
      <p:pic>
        <p:nvPicPr>
          <p:cNvPr id="8" name="Picture 7">
            <a:extLst>
              <a:ext uri="{FF2B5EF4-FFF2-40B4-BE49-F238E27FC236}">
                <a16:creationId xmlns:a16="http://schemas.microsoft.com/office/drawing/2014/main" id="{118F9D13-AA91-363A-9906-DECE2189AD1B}"/>
              </a:ext>
            </a:extLst>
          </p:cNvPr>
          <p:cNvPicPr>
            <a:picLocks noChangeAspect="1"/>
          </p:cNvPicPr>
          <p:nvPr/>
        </p:nvPicPr>
        <p:blipFill>
          <a:blip r:embed="rId3"/>
          <a:stretch>
            <a:fillRect/>
          </a:stretch>
        </p:blipFill>
        <p:spPr>
          <a:xfrm>
            <a:off x="6448566" y="477192"/>
            <a:ext cx="1827415" cy="4600045"/>
          </a:xfrm>
          <a:prstGeom prst="rect">
            <a:avLst/>
          </a:prstGeom>
        </p:spPr>
      </p:pic>
      <p:sp>
        <p:nvSpPr>
          <p:cNvPr id="10" name="TextBox 9">
            <a:extLst>
              <a:ext uri="{FF2B5EF4-FFF2-40B4-BE49-F238E27FC236}">
                <a16:creationId xmlns:a16="http://schemas.microsoft.com/office/drawing/2014/main" id="{CF16D212-6C72-5D8D-CB01-CB2760026A8E}"/>
              </a:ext>
            </a:extLst>
          </p:cNvPr>
          <p:cNvSpPr txBox="1"/>
          <p:nvPr/>
        </p:nvSpPr>
        <p:spPr>
          <a:xfrm>
            <a:off x="4864031" y="1973189"/>
            <a:ext cx="6264322" cy="276999"/>
          </a:xfrm>
          <a:prstGeom prst="rect">
            <a:avLst/>
          </a:prstGeom>
          <a:noFill/>
        </p:spPr>
        <p:txBody>
          <a:bodyPr wrap="square">
            <a:spAutoFit/>
          </a:bodyPr>
          <a:lstStyle/>
          <a:p>
            <a:pPr lvl="7"/>
            <a:r>
              <a:rPr lang="en-US" sz="1200" dirty="0" err="1">
                <a:solidFill>
                  <a:schemeClr val="bg2"/>
                </a:solidFill>
              </a:rPr>
              <a:t>Stragety</a:t>
            </a:r>
            <a:r>
              <a:rPr lang="en-US" sz="1200" dirty="0">
                <a:solidFill>
                  <a:schemeClr val="bg2"/>
                </a:solidFill>
              </a:rPr>
              <a:t>(Payment)</a:t>
            </a:r>
          </a:p>
        </p:txBody>
      </p:sp>
    </p:spTree>
    <p:extLst>
      <p:ext uri="{BB962C8B-B14F-4D97-AF65-F5344CB8AC3E}">
        <p14:creationId xmlns:p14="http://schemas.microsoft.com/office/powerpoint/2010/main" val="680222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682B-3C2F-1635-649E-B6BE0C20D135}"/>
              </a:ext>
            </a:extLst>
          </p:cNvPr>
          <p:cNvSpPr>
            <a:spLocks noGrp="1"/>
          </p:cNvSpPr>
          <p:nvPr>
            <p:ph type="title"/>
          </p:nvPr>
        </p:nvSpPr>
        <p:spPr/>
        <p:txBody>
          <a:bodyPr/>
          <a:lstStyle/>
          <a:p>
            <a:r>
              <a:rPr lang="en-US" dirty="0"/>
              <a:t>Applying design patterns</a:t>
            </a:r>
          </a:p>
        </p:txBody>
      </p:sp>
      <p:sp>
        <p:nvSpPr>
          <p:cNvPr id="3" name="Text Placeholder 2">
            <a:extLst>
              <a:ext uri="{FF2B5EF4-FFF2-40B4-BE49-F238E27FC236}">
                <a16:creationId xmlns:a16="http://schemas.microsoft.com/office/drawing/2014/main" id="{A578C0C9-05C7-B92E-F560-6796E334AB0C}"/>
              </a:ext>
            </a:extLst>
          </p:cNvPr>
          <p:cNvSpPr>
            <a:spLocks noGrp="1"/>
          </p:cNvSpPr>
          <p:nvPr>
            <p:ph type="body" idx="1"/>
          </p:nvPr>
        </p:nvSpPr>
        <p:spPr>
          <a:xfrm>
            <a:off x="-3386804" y="1301303"/>
            <a:ext cx="7030500" cy="3022518"/>
          </a:xfrm>
        </p:spPr>
        <p:txBody>
          <a:bodyPr>
            <a:normAutofit/>
          </a:bodyPr>
          <a:lstStyle/>
          <a:p>
            <a:pPr lvl="7"/>
            <a:r>
              <a:rPr lang="en-US" sz="1200" dirty="0">
                <a:latin typeface="+mj-lt"/>
              </a:rPr>
              <a:t>Factory(Create User/Orphan)</a:t>
            </a:r>
          </a:p>
        </p:txBody>
      </p:sp>
      <p:sp>
        <p:nvSpPr>
          <p:cNvPr id="4" name="Google Shape;374;p27">
            <a:extLst>
              <a:ext uri="{FF2B5EF4-FFF2-40B4-BE49-F238E27FC236}">
                <a16:creationId xmlns:a16="http://schemas.microsoft.com/office/drawing/2014/main" id="{2C3FCA1B-2348-ADE8-E089-D81239C70DE6}"/>
              </a:ext>
            </a:extLst>
          </p:cNvPr>
          <p:cNvSpPr txBox="1"/>
          <p:nvPr/>
        </p:nvSpPr>
        <p:spPr>
          <a:xfrm>
            <a:off x="8334300" y="81043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23/25</a:t>
            </a:r>
            <a:endParaRPr b="1" dirty="0">
              <a:latin typeface="Nunito"/>
              <a:ea typeface="Nunito"/>
              <a:cs typeface="Nunito"/>
              <a:sym typeface="Nunito"/>
            </a:endParaRPr>
          </a:p>
        </p:txBody>
      </p:sp>
      <p:pic>
        <p:nvPicPr>
          <p:cNvPr id="7" name="Picture 6">
            <a:extLst>
              <a:ext uri="{FF2B5EF4-FFF2-40B4-BE49-F238E27FC236}">
                <a16:creationId xmlns:a16="http://schemas.microsoft.com/office/drawing/2014/main" id="{81C1709E-A385-78FE-B70A-B4481233C742}"/>
              </a:ext>
            </a:extLst>
          </p:cNvPr>
          <p:cNvPicPr>
            <a:picLocks noChangeAspect="1"/>
          </p:cNvPicPr>
          <p:nvPr/>
        </p:nvPicPr>
        <p:blipFill>
          <a:blip r:embed="rId2"/>
          <a:stretch>
            <a:fillRect/>
          </a:stretch>
        </p:blipFill>
        <p:spPr>
          <a:xfrm>
            <a:off x="6248603" y="742850"/>
            <a:ext cx="1871816" cy="4400650"/>
          </a:xfrm>
          <a:prstGeom prst="rect">
            <a:avLst/>
          </a:prstGeom>
        </p:spPr>
      </p:pic>
    </p:spTree>
    <p:extLst>
      <p:ext uri="{BB962C8B-B14F-4D97-AF65-F5344CB8AC3E}">
        <p14:creationId xmlns:p14="http://schemas.microsoft.com/office/powerpoint/2010/main" val="117276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1472-BEB5-6815-0445-1DF63A2E2774}"/>
              </a:ext>
            </a:extLst>
          </p:cNvPr>
          <p:cNvSpPr>
            <a:spLocks noGrp="1"/>
          </p:cNvSpPr>
          <p:nvPr>
            <p:ph type="title"/>
          </p:nvPr>
        </p:nvSpPr>
        <p:spPr/>
        <p:txBody>
          <a:bodyPr/>
          <a:lstStyle/>
          <a:p>
            <a:r>
              <a:rPr lang="en-US" dirty="0"/>
              <a:t>Instructions before Discussion Day  </a:t>
            </a:r>
          </a:p>
        </p:txBody>
      </p:sp>
      <p:sp>
        <p:nvSpPr>
          <p:cNvPr id="3" name="Text Placeholder 2">
            <a:extLst>
              <a:ext uri="{FF2B5EF4-FFF2-40B4-BE49-F238E27FC236}">
                <a16:creationId xmlns:a16="http://schemas.microsoft.com/office/drawing/2014/main" id="{4235036D-0737-A02A-7700-F7E839C2F706}"/>
              </a:ext>
            </a:extLst>
          </p:cNvPr>
          <p:cNvSpPr>
            <a:spLocks noGrp="1"/>
          </p:cNvSpPr>
          <p:nvPr>
            <p:ph type="body" idx="1"/>
          </p:nvPr>
        </p:nvSpPr>
        <p:spPr>
          <a:xfrm>
            <a:off x="1303800" y="1739589"/>
            <a:ext cx="7030500" cy="2906751"/>
          </a:xfrm>
        </p:spPr>
        <p:txBody>
          <a:bodyPr>
            <a:normAutofit fontScale="92500" lnSpcReduction="10000"/>
          </a:bodyPr>
          <a:lstStyle/>
          <a:p>
            <a:pPr>
              <a:lnSpc>
                <a:spcPct val="150000"/>
              </a:lnSpc>
            </a:pPr>
            <a:r>
              <a:rPr lang="en-US" dirty="0"/>
              <a:t>Fill your project info in this sheet </a:t>
            </a:r>
            <a:r>
              <a:rPr lang="en-US" dirty="0">
                <a:hlinkClick r:id="rId2"/>
              </a:rPr>
              <a:t>https://docs.google.com/spreadsheets/d/1iIHTPmWSNdQF0czCfs6LjkNiTejl05hKAg1jZaIDqlA/edit?usp=sharing</a:t>
            </a:r>
            <a:r>
              <a:rPr lang="en-US" dirty="0"/>
              <a:t> </a:t>
            </a:r>
          </a:p>
          <a:p>
            <a:pPr>
              <a:lnSpc>
                <a:spcPct val="150000"/>
              </a:lnSpc>
            </a:pPr>
            <a:r>
              <a:rPr lang="en-US" dirty="0"/>
              <a:t>Upload your source code  + document to this folder (do not print). (Due date 23 may).</a:t>
            </a:r>
            <a:br>
              <a:rPr lang="en-US" dirty="0"/>
            </a:br>
            <a:r>
              <a:rPr lang="en-US" dirty="0"/>
              <a:t>rare the app and document to one file and name it as project name </a:t>
            </a:r>
            <a:r>
              <a:rPr lang="en-US" dirty="0">
                <a:hlinkClick r:id="rId3"/>
              </a:rPr>
              <a:t>https://www.dropbox.com/request/LttC4pYdjqpXdSjbh1HL</a:t>
            </a:r>
            <a:r>
              <a:rPr lang="en-US" dirty="0"/>
              <a:t> </a:t>
            </a:r>
          </a:p>
          <a:p>
            <a:pPr>
              <a:lnSpc>
                <a:spcPct val="150000"/>
              </a:lnSpc>
            </a:pPr>
            <a:r>
              <a:rPr lang="en-US" dirty="0"/>
              <a:t>Prepare PowerPoint presentation according to this template for discussion day</a:t>
            </a:r>
          </a:p>
          <a:p>
            <a:pPr>
              <a:lnSpc>
                <a:spcPct val="150000"/>
              </a:lnSpc>
            </a:pPr>
            <a:r>
              <a:rPr lang="en-US" dirty="0"/>
              <a:t>In discussion day, bring your laptop to make presentation and show application code.</a:t>
            </a:r>
          </a:p>
          <a:p>
            <a:pPr>
              <a:lnSpc>
                <a:spcPct val="150000"/>
              </a:lnSpc>
            </a:pPr>
            <a:r>
              <a:rPr lang="en-US" dirty="0"/>
              <a:t>Discussion slot limited only to 15 minutes to present your slides. So be will prepared. </a:t>
            </a:r>
          </a:p>
          <a:p>
            <a:pPr>
              <a:lnSpc>
                <a:spcPct val="150000"/>
              </a:lnSpc>
            </a:pPr>
            <a:r>
              <a:rPr lang="en-US" dirty="0"/>
              <a:t>Absent member will not be graded.</a:t>
            </a:r>
          </a:p>
        </p:txBody>
      </p:sp>
    </p:spTree>
    <p:extLst>
      <p:ext uri="{BB962C8B-B14F-4D97-AF65-F5344CB8AC3E}">
        <p14:creationId xmlns:p14="http://schemas.microsoft.com/office/powerpoint/2010/main" val="801935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CEE6-24C3-F475-93A9-E8ED5A806002}"/>
              </a:ext>
            </a:extLst>
          </p:cNvPr>
          <p:cNvSpPr>
            <a:spLocks noGrp="1"/>
          </p:cNvSpPr>
          <p:nvPr>
            <p:ph type="title"/>
          </p:nvPr>
        </p:nvSpPr>
        <p:spPr/>
        <p:txBody>
          <a:bodyPr/>
          <a:lstStyle/>
          <a:p>
            <a:r>
              <a:rPr lang="en-US" dirty="0"/>
              <a:t>System Document</a:t>
            </a:r>
          </a:p>
        </p:txBody>
      </p:sp>
      <p:sp>
        <p:nvSpPr>
          <p:cNvPr id="3" name="Text Placeholder 2">
            <a:extLst>
              <a:ext uri="{FF2B5EF4-FFF2-40B4-BE49-F238E27FC236}">
                <a16:creationId xmlns:a16="http://schemas.microsoft.com/office/drawing/2014/main" id="{05298E61-B528-ECF8-7436-3EAD1C300237}"/>
              </a:ext>
            </a:extLst>
          </p:cNvPr>
          <p:cNvSpPr>
            <a:spLocks noGrp="1"/>
          </p:cNvSpPr>
          <p:nvPr>
            <p:ph type="body" idx="1"/>
          </p:nvPr>
        </p:nvSpPr>
        <p:spPr/>
        <p:txBody>
          <a:bodyPr/>
          <a:lstStyle/>
          <a:p>
            <a:endParaRPr lang="en-US" b="1" dirty="0"/>
          </a:p>
        </p:txBody>
      </p:sp>
      <p:sp>
        <p:nvSpPr>
          <p:cNvPr id="4" name="Google Shape;374;p27">
            <a:extLst>
              <a:ext uri="{FF2B5EF4-FFF2-40B4-BE49-F238E27FC236}">
                <a16:creationId xmlns:a16="http://schemas.microsoft.com/office/drawing/2014/main" id="{29A2D032-5D6F-C7C5-AD6C-1D92690BA1D6}"/>
              </a:ext>
            </a:extLst>
          </p:cNvPr>
          <p:cNvSpPr txBox="1"/>
          <p:nvPr/>
        </p:nvSpPr>
        <p:spPr>
          <a:xfrm>
            <a:off x="8073992" y="398535"/>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25/25</a:t>
            </a:r>
            <a:endParaRPr b="1" dirty="0">
              <a:latin typeface="Nunito"/>
              <a:ea typeface="Nunito"/>
              <a:cs typeface="Nunito"/>
              <a:sym typeface="Nunito"/>
            </a:endParaRPr>
          </a:p>
        </p:txBody>
      </p:sp>
    </p:spTree>
    <p:extLst>
      <p:ext uri="{BB962C8B-B14F-4D97-AF65-F5344CB8AC3E}">
        <p14:creationId xmlns:p14="http://schemas.microsoft.com/office/powerpoint/2010/main" val="405698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EC1D-99B9-AB8E-C292-B62AF2E705F7}"/>
              </a:ext>
            </a:extLst>
          </p:cNvPr>
          <p:cNvSpPr>
            <a:spLocks noGrp="1"/>
          </p:cNvSpPr>
          <p:nvPr>
            <p:ph type="title"/>
          </p:nvPr>
        </p:nvSpPr>
        <p:spPr/>
        <p:txBody>
          <a:bodyPr/>
          <a:lstStyle/>
          <a:p>
            <a:r>
              <a:rPr lang="en-US" dirty="0"/>
              <a:t>Bonus </a:t>
            </a:r>
          </a:p>
        </p:txBody>
      </p:sp>
      <p:sp>
        <p:nvSpPr>
          <p:cNvPr id="3" name="Text Placeholder 2">
            <a:extLst>
              <a:ext uri="{FF2B5EF4-FFF2-40B4-BE49-F238E27FC236}">
                <a16:creationId xmlns:a16="http://schemas.microsoft.com/office/drawing/2014/main" id="{24A2C613-FBF0-13C1-3AF1-401100CA14B8}"/>
              </a:ext>
            </a:extLst>
          </p:cNvPr>
          <p:cNvSpPr>
            <a:spLocks noGrp="1"/>
          </p:cNvSpPr>
          <p:nvPr>
            <p:ph type="body" idx="1"/>
          </p:nvPr>
        </p:nvSpPr>
        <p:spPr/>
        <p:txBody>
          <a:bodyPr/>
          <a:lstStyle/>
          <a:p>
            <a:r>
              <a:rPr lang="en-US" b="1" dirty="0"/>
              <a:t>Running Application </a:t>
            </a:r>
            <a:r>
              <a:rPr lang="en-US" dirty="0"/>
              <a:t>(</a:t>
            </a:r>
            <a:r>
              <a:rPr lang="en-US" b="1" dirty="0"/>
              <a:t>2 point</a:t>
            </a:r>
            <a:r>
              <a:rPr lang="en-US" dirty="0"/>
              <a:t>)</a:t>
            </a:r>
            <a:endParaRPr lang="en-US" b="1" dirty="0"/>
          </a:p>
          <a:p>
            <a:pPr lvl="1"/>
            <a:r>
              <a:rPr lang="en-US" dirty="0"/>
              <a:t>Put snipping from system life screens with data relevant </a:t>
            </a:r>
          </a:p>
          <a:p>
            <a:pPr lvl="1"/>
            <a:endParaRPr lang="en-US" dirty="0"/>
          </a:p>
          <a:p>
            <a:pPr lvl="1"/>
            <a:endParaRPr lang="en-US" dirty="0"/>
          </a:p>
          <a:p>
            <a:r>
              <a:rPr lang="en-US" b="1" dirty="0"/>
              <a:t>Real customer/real system need/society service </a:t>
            </a:r>
            <a:r>
              <a:rPr lang="en-US" dirty="0"/>
              <a:t>(</a:t>
            </a:r>
            <a:r>
              <a:rPr lang="en-US" b="1" dirty="0"/>
              <a:t>3 points</a:t>
            </a:r>
            <a:r>
              <a:rPr lang="en-US" dirty="0"/>
              <a:t>)</a:t>
            </a:r>
            <a:endParaRPr lang="en-US" b="1" dirty="0"/>
          </a:p>
          <a:p>
            <a:pPr lvl="1"/>
            <a:r>
              <a:rPr lang="en-US" dirty="0"/>
              <a:t>Who is your customer </a:t>
            </a:r>
          </a:p>
        </p:txBody>
      </p:sp>
      <p:sp>
        <p:nvSpPr>
          <p:cNvPr id="4" name="Google Shape;374;p27">
            <a:extLst>
              <a:ext uri="{FF2B5EF4-FFF2-40B4-BE49-F238E27FC236}">
                <a16:creationId xmlns:a16="http://schemas.microsoft.com/office/drawing/2014/main" id="{FEA6F03D-1707-7B67-B039-BF7AE91A3BF3}"/>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5/5</a:t>
            </a:r>
            <a:endParaRPr b="1" dirty="0">
              <a:latin typeface="Nunito"/>
              <a:ea typeface="Nunito"/>
              <a:cs typeface="Nunito"/>
              <a:sym typeface="Nunito"/>
            </a:endParaRPr>
          </a:p>
        </p:txBody>
      </p:sp>
    </p:spTree>
    <p:extLst>
      <p:ext uri="{BB962C8B-B14F-4D97-AF65-F5344CB8AC3E}">
        <p14:creationId xmlns:p14="http://schemas.microsoft.com/office/powerpoint/2010/main" val="323398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E838-E512-0788-07C5-464853622A44}"/>
              </a:ext>
            </a:extLst>
          </p:cNvPr>
          <p:cNvSpPr>
            <a:spLocks noGrp="1"/>
          </p:cNvSpPr>
          <p:nvPr>
            <p:ph type="title"/>
          </p:nvPr>
        </p:nvSpPr>
        <p:spPr/>
        <p:txBody>
          <a:bodyPr/>
          <a:lstStyle/>
          <a:p>
            <a:r>
              <a:rPr lang="en-US" dirty="0"/>
              <a:t>Rubric </a:t>
            </a:r>
          </a:p>
        </p:txBody>
      </p:sp>
      <p:pic>
        <p:nvPicPr>
          <p:cNvPr id="6" name="Picture 5">
            <a:extLst>
              <a:ext uri="{FF2B5EF4-FFF2-40B4-BE49-F238E27FC236}">
                <a16:creationId xmlns:a16="http://schemas.microsoft.com/office/drawing/2014/main" id="{E1528F5A-0067-1EFE-5BA8-8CDC7E670122}"/>
              </a:ext>
            </a:extLst>
          </p:cNvPr>
          <p:cNvPicPr>
            <a:picLocks noChangeAspect="1"/>
          </p:cNvPicPr>
          <p:nvPr/>
        </p:nvPicPr>
        <p:blipFill>
          <a:blip r:embed="rId2"/>
          <a:stretch>
            <a:fillRect/>
          </a:stretch>
        </p:blipFill>
        <p:spPr>
          <a:xfrm>
            <a:off x="3731477" y="768598"/>
            <a:ext cx="4000500" cy="3383280"/>
          </a:xfrm>
          <a:prstGeom prst="rect">
            <a:avLst/>
          </a:prstGeom>
        </p:spPr>
      </p:pic>
    </p:spTree>
    <p:extLst>
      <p:ext uri="{BB962C8B-B14F-4D97-AF65-F5344CB8AC3E}">
        <p14:creationId xmlns:p14="http://schemas.microsoft.com/office/powerpoint/2010/main" val="74938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9B1D-7128-5664-6384-F94E319E62BA}"/>
              </a:ext>
            </a:extLst>
          </p:cNvPr>
          <p:cNvSpPr>
            <a:spLocks noGrp="1"/>
          </p:cNvSpPr>
          <p:nvPr>
            <p:ph type="title"/>
          </p:nvPr>
        </p:nvSpPr>
        <p:spPr/>
        <p:txBody>
          <a:bodyPr/>
          <a:lstStyle/>
          <a:p>
            <a:r>
              <a:rPr lang="en-US" dirty="0"/>
              <a:t>Presentation Template</a:t>
            </a:r>
          </a:p>
        </p:txBody>
      </p:sp>
      <p:sp>
        <p:nvSpPr>
          <p:cNvPr id="3" name="Text Placeholder 2">
            <a:extLst>
              <a:ext uri="{FF2B5EF4-FFF2-40B4-BE49-F238E27FC236}">
                <a16:creationId xmlns:a16="http://schemas.microsoft.com/office/drawing/2014/main" id="{D4DC3607-1B1A-1258-535C-B7187948487B}"/>
              </a:ext>
            </a:extLst>
          </p:cNvPr>
          <p:cNvSpPr>
            <a:spLocks noGrp="1"/>
          </p:cNvSpPr>
          <p:nvPr>
            <p:ph type="body" idx="1"/>
          </p:nvPr>
        </p:nvSpPr>
        <p:spPr/>
        <p:txBody>
          <a:bodyPr/>
          <a:lstStyle/>
          <a:p>
            <a:r>
              <a:rPr lang="en-US" dirty="0"/>
              <a:t>Starts from next slide</a:t>
            </a:r>
          </a:p>
        </p:txBody>
      </p:sp>
    </p:spTree>
    <p:extLst>
      <p:ext uri="{BB962C8B-B14F-4D97-AF65-F5344CB8AC3E}">
        <p14:creationId xmlns:p14="http://schemas.microsoft.com/office/powerpoint/2010/main" val="403531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F5FD-5B38-2FA8-ACBB-A1FDD650FAA8}"/>
              </a:ext>
            </a:extLst>
          </p:cNvPr>
          <p:cNvSpPr>
            <a:spLocks noGrp="1"/>
          </p:cNvSpPr>
          <p:nvPr>
            <p:ph type="title"/>
          </p:nvPr>
        </p:nvSpPr>
        <p:spPr/>
        <p:txBody>
          <a:bodyPr/>
          <a:lstStyle/>
          <a:p>
            <a:r>
              <a:rPr lang="en-US" dirty="0"/>
              <a:t>Project Cover page</a:t>
            </a:r>
          </a:p>
        </p:txBody>
      </p:sp>
      <p:sp>
        <p:nvSpPr>
          <p:cNvPr id="3" name="Text Placeholder 2">
            <a:extLst>
              <a:ext uri="{FF2B5EF4-FFF2-40B4-BE49-F238E27FC236}">
                <a16:creationId xmlns:a16="http://schemas.microsoft.com/office/drawing/2014/main" id="{1A5839A3-1328-D63F-EEF6-88B49C1F83CB}"/>
              </a:ext>
            </a:extLst>
          </p:cNvPr>
          <p:cNvSpPr>
            <a:spLocks noGrp="1"/>
          </p:cNvSpPr>
          <p:nvPr>
            <p:ph type="body" idx="1"/>
          </p:nvPr>
        </p:nvSpPr>
        <p:spPr>
          <a:xfrm>
            <a:off x="1303800" y="1597875"/>
            <a:ext cx="7030500" cy="2541600"/>
          </a:xfrm>
        </p:spPr>
        <p:txBody>
          <a:bodyPr>
            <a:noAutofit/>
          </a:bodyPr>
          <a:lstStyle/>
          <a:p>
            <a:r>
              <a:rPr lang="en-US" sz="1400" dirty="0">
                <a:effectLst/>
                <a:latin typeface="Calibri" panose="020F0502020204030204" pitchFamily="34" charset="0"/>
                <a:ea typeface="Calibri" panose="020F0502020204030204" pitchFamily="34" charset="0"/>
              </a:rPr>
              <a:t>Orphan Charity Organization</a:t>
            </a:r>
            <a:endParaRPr lang="en-US" sz="1400" dirty="0"/>
          </a:p>
          <a:p>
            <a:r>
              <a:rPr lang="en-US" sz="1400" dirty="0"/>
              <a:t>Charity Organizations</a:t>
            </a:r>
          </a:p>
          <a:p>
            <a:r>
              <a:rPr lang="en-US" sz="1400" dirty="0"/>
              <a:t>Team members :</a:t>
            </a:r>
          </a:p>
          <a:p>
            <a:pPr marL="0" marR="238125" indent="0" algn="ctr">
              <a:spcBef>
                <a:spcPts val="95"/>
              </a:spcBef>
              <a:spcAft>
                <a:spcPts val="0"/>
              </a:spcAft>
              <a:buNone/>
            </a:pPr>
            <a:r>
              <a:rPr lang="en-US" sz="1400" dirty="0">
                <a:effectLst/>
                <a:latin typeface="Calibri" panose="020F0502020204030204" pitchFamily="34" charset="0"/>
                <a:ea typeface="Calibri" panose="020F0502020204030204" pitchFamily="34" charset="0"/>
              </a:rPr>
              <a:t>-Mahmoud Ahmed</a:t>
            </a:r>
            <a:endParaRPr lang="en-GB" sz="1400" dirty="0">
              <a:effectLst/>
              <a:latin typeface="Calibri" panose="020F0502020204030204" pitchFamily="34" charset="0"/>
              <a:ea typeface="Calibri" panose="020F0502020204030204" pitchFamily="34" charset="0"/>
            </a:endParaRPr>
          </a:p>
          <a:p>
            <a:pPr marL="0" marR="238125" indent="0" algn="ctr">
              <a:spcBef>
                <a:spcPts val="1655"/>
              </a:spcBef>
              <a:spcAft>
                <a:spcPts val="0"/>
              </a:spcAft>
              <a:buNone/>
            </a:pPr>
            <a:r>
              <a:rPr lang="en-US" sz="1400" dirty="0">
                <a:effectLst/>
                <a:latin typeface="Calibri" panose="020F0502020204030204" pitchFamily="34" charset="0"/>
                <a:ea typeface="Calibri" panose="020F0502020204030204" pitchFamily="34" charset="0"/>
              </a:rPr>
              <a:t>                -Yahya Salah </a:t>
            </a:r>
            <a:r>
              <a:rPr lang="en-US" sz="1400" dirty="0" err="1">
                <a:effectLst/>
                <a:latin typeface="Calibri" panose="020F0502020204030204" pitchFamily="34" charset="0"/>
                <a:ea typeface="Calibri" panose="020F0502020204030204" pitchFamily="34" charset="0"/>
              </a:rPr>
              <a:t>Abdelhameed</a:t>
            </a:r>
            <a:endParaRPr lang="en-GB" sz="1400" dirty="0">
              <a:effectLst/>
              <a:latin typeface="Calibri" panose="020F0502020204030204" pitchFamily="34" charset="0"/>
              <a:ea typeface="Calibri" panose="020F0502020204030204" pitchFamily="34" charset="0"/>
            </a:endParaRPr>
          </a:p>
          <a:p>
            <a:pPr marL="0" marR="238125" indent="0" algn="ctr">
              <a:spcBef>
                <a:spcPts val="1655"/>
              </a:spcBef>
              <a:spcAft>
                <a:spcPts val="0"/>
              </a:spcAft>
              <a:buNone/>
            </a:pPr>
            <a:r>
              <a:rPr lang="en-US" sz="1400" dirty="0">
                <a:effectLst/>
                <a:latin typeface="Calibri" panose="020F0502020204030204" pitchFamily="34" charset="0"/>
                <a:ea typeface="Calibri" panose="020F0502020204030204" pitchFamily="34" charset="0"/>
              </a:rPr>
              <a:t>-Ali Mohamed</a:t>
            </a:r>
            <a:br>
              <a:rPr lang="en-US" sz="1400" dirty="0">
                <a:effectLst/>
                <a:latin typeface="Calibri" panose="020F0502020204030204" pitchFamily="34" charset="0"/>
                <a:ea typeface="Calibri" panose="020F0502020204030204" pitchFamily="34" charset="0"/>
              </a:rPr>
            </a:br>
            <a:br>
              <a:rPr lang="en-US" sz="1400" dirty="0">
                <a:effectLst/>
                <a:latin typeface="Calibri" panose="020F0502020204030204" pitchFamily="34" charset="0"/>
                <a:ea typeface="Calibri" panose="020F0502020204030204" pitchFamily="34" charset="0"/>
              </a:rPr>
            </a:br>
            <a:r>
              <a:rPr lang="en-US" sz="1400" dirty="0">
                <a:effectLst/>
                <a:latin typeface="Calibri" panose="020F0502020204030204" pitchFamily="34" charset="0"/>
                <a:ea typeface="Calibri" panose="020F0502020204030204" pitchFamily="34" charset="0"/>
              </a:rPr>
              <a:t>             -Abdelrahman Nabil</a:t>
            </a:r>
          </a:p>
          <a:p>
            <a:pPr marL="0" marR="238125" indent="0" algn="ctr">
              <a:spcBef>
                <a:spcPts val="1655"/>
              </a:spcBef>
              <a:spcAft>
                <a:spcPts val="0"/>
              </a:spcAft>
              <a:buNone/>
            </a:pPr>
            <a:r>
              <a:rPr lang="en-US" sz="1400" dirty="0">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Kirolos</a:t>
            </a:r>
            <a:r>
              <a:rPr lang="en-US" sz="1400" dirty="0">
                <a:effectLst/>
                <a:latin typeface="Calibri" panose="020F0502020204030204" pitchFamily="34" charset="0"/>
                <a:ea typeface="Calibri" panose="020F0502020204030204" pitchFamily="34" charset="0"/>
              </a:rPr>
              <a:t> </a:t>
            </a:r>
            <a:r>
              <a:rPr lang="en-US" sz="1400" dirty="0" err="1">
                <a:effectLst/>
                <a:latin typeface="Calibri" panose="020F0502020204030204" pitchFamily="34" charset="0"/>
                <a:ea typeface="Calibri" panose="020F0502020204030204" pitchFamily="34" charset="0"/>
              </a:rPr>
              <a:t>Refaat</a:t>
            </a:r>
            <a:br>
              <a:rPr lang="en-US" sz="1400" dirty="0">
                <a:effectLst/>
                <a:latin typeface="Calibri" panose="020F0502020204030204" pitchFamily="34" charset="0"/>
                <a:ea typeface="Calibri" panose="020F0502020204030204" pitchFamily="34" charset="0"/>
              </a:rPr>
            </a:br>
            <a:r>
              <a:rPr lang="en-US" sz="1400" dirty="0">
                <a:effectLst/>
                <a:latin typeface="Calibri" panose="020F0502020204030204" pitchFamily="34" charset="0"/>
                <a:ea typeface="Calibri" panose="020F0502020204030204" pitchFamily="34" charset="0"/>
              </a:rPr>
              <a:t>	</a:t>
            </a:r>
            <a:endParaRPr lang="en-US" sz="1400" dirty="0"/>
          </a:p>
        </p:txBody>
      </p:sp>
    </p:spTree>
    <p:extLst>
      <p:ext uri="{BB962C8B-B14F-4D97-AF65-F5344CB8AC3E}">
        <p14:creationId xmlns:p14="http://schemas.microsoft.com/office/powerpoint/2010/main" val="262278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37DC-A873-DE04-FAE5-6AE67F576DFF}"/>
              </a:ext>
            </a:extLst>
          </p:cNvPr>
          <p:cNvSpPr>
            <a:spLocks noGrp="1"/>
          </p:cNvSpPr>
          <p:nvPr>
            <p:ph type="title"/>
          </p:nvPr>
        </p:nvSpPr>
        <p:spPr/>
        <p:txBody>
          <a:bodyPr/>
          <a:lstStyle/>
          <a:p>
            <a:r>
              <a:rPr lang="en-US" dirty="0"/>
              <a:t>System objective </a:t>
            </a:r>
          </a:p>
        </p:txBody>
      </p:sp>
      <p:sp>
        <p:nvSpPr>
          <p:cNvPr id="3" name="Text Placeholder 2">
            <a:extLst>
              <a:ext uri="{FF2B5EF4-FFF2-40B4-BE49-F238E27FC236}">
                <a16:creationId xmlns:a16="http://schemas.microsoft.com/office/drawing/2014/main" id="{2B010F11-516B-C655-977C-5A74D4FBFBA0}"/>
              </a:ext>
            </a:extLst>
          </p:cNvPr>
          <p:cNvSpPr>
            <a:spLocks noGrp="1"/>
          </p:cNvSpPr>
          <p:nvPr>
            <p:ph type="body" idx="1"/>
          </p:nvPr>
        </p:nvSpPr>
        <p:spPr/>
        <p:txBody>
          <a:bodyPr>
            <a:normAutofit fontScale="92500"/>
          </a:bodyPr>
          <a:lstStyle/>
          <a:p>
            <a:r>
              <a:rPr lang="en-US" dirty="0"/>
              <a:t>Why the customer needs the system </a:t>
            </a:r>
            <a:r>
              <a:rPr lang="en-US" b="1" dirty="0"/>
              <a:t>(1 point)</a:t>
            </a:r>
          </a:p>
          <a:p>
            <a:pPr algn="l">
              <a:buFont typeface="+mj-lt"/>
              <a:buAutoNum type="arabicPeriod"/>
            </a:pPr>
            <a:r>
              <a:rPr lang="en-GB" i="0" dirty="0">
                <a:solidFill>
                  <a:schemeClr val="bg2"/>
                </a:solidFill>
                <a:effectLst/>
                <a:latin typeface="+mj-lt"/>
              </a:rPr>
              <a:t>Manage information more efficiently - The system will allow the organization to centrally store and manage all information regarding the children they support, donors, and volunteers in a digital database. This is likely more efficient than manual files and spreadsheets.</a:t>
            </a:r>
          </a:p>
          <a:p>
            <a:pPr algn="l">
              <a:buFont typeface="+mj-lt"/>
              <a:buAutoNum type="arabicPeriod"/>
            </a:pPr>
            <a:r>
              <a:rPr lang="en-GB" i="0" dirty="0">
                <a:solidFill>
                  <a:schemeClr val="bg2"/>
                </a:solidFill>
                <a:effectLst/>
                <a:latin typeface="+mj-lt"/>
              </a:rPr>
              <a:t>Improve communication - The system can provide </a:t>
            </a:r>
            <a:r>
              <a:rPr lang="en-GB" i="0" u="none" strike="noStrike" dirty="0">
                <a:solidFill>
                  <a:schemeClr val="bg2"/>
                </a:solidFill>
                <a:effectLst/>
                <a:latin typeface="+mj-lt"/>
              </a:rPr>
              <a:t>communication features</a:t>
            </a:r>
            <a:r>
              <a:rPr lang="en-GB" i="0" dirty="0">
                <a:solidFill>
                  <a:schemeClr val="bg2"/>
                </a:solidFill>
                <a:effectLst/>
                <a:latin typeface="+mj-lt"/>
              </a:rPr>
              <a:t> like email and a </a:t>
            </a:r>
            <a:r>
              <a:rPr lang="en-GB" i="0" u="none" strike="noStrike" dirty="0">
                <a:solidFill>
                  <a:schemeClr val="bg2"/>
                </a:solidFill>
                <a:effectLst/>
                <a:latin typeface="+mj-lt"/>
              </a:rPr>
              <a:t>message board</a:t>
            </a:r>
            <a:r>
              <a:rPr lang="en-GB" i="0" dirty="0">
                <a:solidFill>
                  <a:schemeClr val="bg2"/>
                </a:solidFill>
                <a:effectLst/>
                <a:latin typeface="+mj-lt"/>
              </a:rPr>
              <a:t> to help staff and volunteers stay up to date and collaborate more effectively.</a:t>
            </a:r>
          </a:p>
          <a:p>
            <a:pPr algn="l">
              <a:buFont typeface="+mj-lt"/>
              <a:buAutoNum type="arabicPeriod"/>
            </a:pPr>
            <a:r>
              <a:rPr lang="en-GB" i="0" u="none" strike="noStrike" dirty="0">
                <a:solidFill>
                  <a:schemeClr val="bg2"/>
                </a:solidFill>
                <a:effectLst/>
                <a:latin typeface="+mj-lt"/>
              </a:rPr>
              <a:t>Track metrics</a:t>
            </a:r>
            <a:r>
              <a:rPr lang="en-GB" i="0" dirty="0">
                <a:solidFill>
                  <a:schemeClr val="bg2"/>
                </a:solidFill>
                <a:effectLst/>
                <a:latin typeface="+mj-lt"/>
              </a:rPr>
              <a:t> and report to donors/funders - The system can generate reports and metrics on key aspects of the organization's work like the number of children served, funds raised, and volunteer hours. This data is important for fundraising and reporting to donors and funders.</a:t>
            </a:r>
          </a:p>
          <a:p>
            <a:endParaRPr lang="en-US" dirty="0"/>
          </a:p>
        </p:txBody>
      </p:sp>
      <p:sp>
        <p:nvSpPr>
          <p:cNvPr id="4" name="Google Shape;374;p27">
            <a:extLst>
              <a:ext uri="{FF2B5EF4-FFF2-40B4-BE49-F238E27FC236}">
                <a16:creationId xmlns:a16="http://schemas.microsoft.com/office/drawing/2014/main" id="{D193B72F-FE9D-D0CD-F0ED-7CC0780D7462}"/>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1/25</a:t>
            </a:r>
            <a:endParaRPr b="1" dirty="0">
              <a:latin typeface="Nunito"/>
              <a:ea typeface="Nunito"/>
              <a:cs typeface="Nunito"/>
              <a:sym typeface="Nunito"/>
            </a:endParaRPr>
          </a:p>
        </p:txBody>
      </p:sp>
    </p:spTree>
    <p:extLst>
      <p:ext uri="{BB962C8B-B14F-4D97-AF65-F5344CB8AC3E}">
        <p14:creationId xmlns:p14="http://schemas.microsoft.com/office/powerpoint/2010/main" val="365939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8344-76C6-581A-6F5F-77ED527792A2}"/>
              </a:ext>
            </a:extLst>
          </p:cNvPr>
          <p:cNvSpPr>
            <a:spLocks noGrp="1"/>
          </p:cNvSpPr>
          <p:nvPr>
            <p:ph type="title"/>
          </p:nvPr>
        </p:nvSpPr>
        <p:spPr/>
        <p:txBody>
          <a:bodyPr/>
          <a:lstStyle/>
          <a:p>
            <a:r>
              <a:rPr lang="en-US" dirty="0"/>
              <a:t>System FRs</a:t>
            </a:r>
          </a:p>
        </p:txBody>
      </p:sp>
      <p:sp>
        <p:nvSpPr>
          <p:cNvPr id="4" name="Google Shape;374;p27">
            <a:extLst>
              <a:ext uri="{FF2B5EF4-FFF2-40B4-BE49-F238E27FC236}">
                <a16:creationId xmlns:a16="http://schemas.microsoft.com/office/drawing/2014/main" id="{60AC9EFC-3435-21F4-0A12-99E48C770F91}"/>
              </a:ext>
            </a:extLst>
          </p:cNvPr>
          <p:cNvSpPr txBox="1"/>
          <p:nvPr/>
        </p:nvSpPr>
        <p:spPr>
          <a:xfrm>
            <a:off x="8131154" y="598575"/>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2/25</a:t>
            </a:r>
            <a:endParaRPr b="1" dirty="0">
              <a:latin typeface="Nunito"/>
              <a:ea typeface="Nunito"/>
              <a:cs typeface="Nunito"/>
              <a:sym typeface="Nunito"/>
            </a:endParaRPr>
          </a:p>
        </p:txBody>
      </p:sp>
      <p:graphicFrame>
        <p:nvGraphicFramePr>
          <p:cNvPr id="5" name="Table 4">
            <a:extLst>
              <a:ext uri="{FF2B5EF4-FFF2-40B4-BE49-F238E27FC236}">
                <a16:creationId xmlns:a16="http://schemas.microsoft.com/office/drawing/2014/main" id="{90643B38-70E6-4B41-B992-0247F97906A1}"/>
              </a:ext>
            </a:extLst>
          </p:cNvPr>
          <p:cNvGraphicFramePr>
            <a:graphicFrameLocks noGrp="1"/>
          </p:cNvGraphicFramePr>
          <p:nvPr>
            <p:extLst>
              <p:ext uri="{D42A27DB-BD31-4B8C-83A1-F6EECF244321}">
                <p14:modId xmlns:p14="http://schemas.microsoft.com/office/powerpoint/2010/main" val="2720665184"/>
              </p:ext>
            </p:extLst>
          </p:nvPr>
        </p:nvGraphicFramePr>
        <p:xfrm>
          <a:off x="116067" y="1356929"/>
          <a:ext cx="5400040" cy="1734185"/>
        </p:xfrm>
        <a:graphic>
          <a:graphicData uri="http://schemas.openxmlformats.org/drawingml/2006/table">
            <a:tbl>
              <a:tblPr firstRow="1" firstCol="1" lastRow="1" lastCol="1" bandRow="1" bandCol="1">
                <a:tableStyleId>{3FF0FA15-E0FC-4C88-A825-207F793B5545}</a:tableStyleId>
              </a:tblPr>
              <a:tblGrid>
                <a:gridCol w="2341880">
                  <a:extLst>
                    <a:ext uri="{9D8B030D-6E8A-4147-A177-3AD203B41FA5}">
                      <a16:colId xmlns:a16="http://schemas.microsoft.com/office/drawing/2014/main" val="95539262"/>
                    </a:ext>
                  </a:extLst>
                </a:gridCol>
                <a:gridCol w="3058160">
                  <a:extLst>
                    <a:ext uri="{9D8B030D-6E8A-4147-A177-3AD203B41FA5}">
                      <a16:colId xmlns:a16="http://schemas.microsoft.com/office/drawing/2014/main" val="1671405703"/>
                    </a:ext>
                  </a:extLst>
                </a:gridCol>
              </a:tblGrid>
              <a:tr h="160655">
                <a:tc>
                  <a:txBody>
                    <a:bodyPr/>
                    <a:lstStyle/>
                    <a:p>
                      <a:pPr marL="66040" marR="0">
                        <a:lnSpc>
                          <a:spcPts val="1165"/>
                        </a:lnSpc>
                        <a:spcBef>
                          <a:spcPts val="0"/>
                        </a:spcBef>
                        <a:spcAft>
                          <a:spcPts val="0"/>
                        </a:spcAft>
                      </a:pPr>
                      <a:r>
                        <a:rPr lang="en-US" sz="1050" dirty="0">
                          <a:effectLst/>
                        </a:rPr>
                        <a:t>Function</a:t>
                      </a:r>
                      <a:r>
                        <a:rPr lang="en-US" sz="1050" spc="105" dirty="0">
                          <a:effectLst/>
                        </a:rPr>
                        <a:t> </a:t>
                      </a:r>
                      <a:r>
                        <a:rPr lang="en-US" sz="1050" dirty="0">
                          <a:effectLst/>
                        </a:rPr>
                        <a:t>Name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Login.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4074697813"/>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A</a:t>
                      </a:r>
                      <a:r>
                        <a:rPr lang="en-US" sz="1050" spc="80">
                          <a:effectLst/>
                        </a:rPr>
                        <a:t> </a:t>
                      </a:r>
                      <a:r>
                        <a:rPr lang="en-US" sz="1050">
                          <a:effectLst/>
                        </a:rPr>
                        <a:t>user</a:t>
                      </a:r>
                      <a:r>
                        <a:rPr lang="en-US" sz="1050" spc="90">
                          <a:effectLst/>
                        </a:rPr>
                        <a:t> </a:t>
                      </a:r>
                      <a:r>
                        <a:rPr lang="en-US" sz="1050">
                          <a:effectLst/>
                        </a:rPr>
                        <a:t>has</a:t>
                      </a:r>
                      <a:r>
                        <a:rPr lang="en-US" sz="1050" spc="80">
                          <a:effectLst/>
                        </a:rPr>
                        <a:t> </a:t>
                      </a:r>
                      <a:r>
                        <a:rPr lang="en-US" sz="1050">
                          <a:effectLst/>
                        </a:rPr>
                        <a:t>to</a:t>
                      </a:r>
                      <a:r>
                        <a:rPr lang="en-US" sz="1050" spc="85">
                          <a:effectLst/>
                        </a:rPr>
                        <a:t> </a:t>
                      </a:r>
                      <a:r>
                        <a:rPr lang="en-US" sz="1050">
                          <a:effectLst/>
                        </a:rPr>
                        <a:t>login</a:t>
                      </a:r>
                      <a:r>
                        <a:rPr lang="en-US" sz="1050" spc="85">
                          <a:effectLst/>
                        </a:rPr>
                        <a:t> </a:t>
                      </a:r>
                      <a:r>
                        <a:rPr lang="en-US" sz="1050">
                          <a:effectLst/>
                        </a:rPr>
                        <a:t>to</a:t>
                      </a:r>
                      <a:r>
                        <a:rPr lang="en-US" sz="1050" spc="85">
                          <a:effectLst/>
                        </a:rPr>
                        <a:t> </a:t>
                      </a:r>
                      <a:r>
                        <a:rPr lang="en-US" sz="1050">
                          <a:effectLst/>
                        </a:rPr>
                        <a:t>start</a:t>
                      </a:r>
                      <a:r>
                        <a:rPr lang="en-US" sz="1050" spc="80">
                          <a:effectLst/>
                        </a:rPr>
                        <a:t> </a:t>
                      </a:r>
                      <a:r>
                        <a:rPr lang="en-US" sz="1050">
                          <a:effectLst/>
                        </a:rPr>
                        <a:t>actions</a:t>
                      </a:r>
                      <a:r>
                        <a:rPr lang="en-US" sz="1050" spc="85">
                          <a:effectLst/>
                        </a:rPr>
                        <a:t> </a:t>
                      </a:r>
                      <a:r>
                        <a:rPr lang="en-US" sz="1050">
                          <a:effectLst/>
                        </a:rPr>
                        <a:t>in</a:t>
                      </a:r>
                      <a:r>
                        <a:rPr lang="en-US" sz="1050" spc="80">
                          <a:effectLst/>
                        </a:rPr>
                        <a:t> </a:t>
                      </a:r>
                      <a:r>
                        <a:rPr lang="en-US" sz="1050">
                          <a:effectLst/>
                        </a:rPr>
                        <a:t>the</a:t>
                      </a:r>
                      <a:r>
                        <a:rPr lang="en-US" sz="1050" spc="85">
                          <a:effectLst/>
                        </a:rPr>
                        <a:t> </a:t>
                      </a:r>
                      <a:r>
                        <a:rPr lang="en-US" sz="1050">
                          <a:effectLst/>
                        </a:rPr>
                        <a:t>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921478781"/>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Essential</a:t>
                      </a:r>
                      <a:r>
                        <a:rPr lang="en-US" sz="1050" spc="80">
                          <a:effectLst/>
                        </a:rPr>
                        <a:t> </a:t>
                      </a:r>
                      <a:r>
                        <a:rPr lang="en-US" sz="1050">
                          <a:effectLst/>
                        </a:rPr>
                        <a:t>for</a:t>
                      </a:r>
                      <a:r>
                        <a:rPr lang="en-US" sz="1050" spc="80">
                          <a:effectLst/>
                        </a:rPr>
                        <a:t> </a:t>
                      </a:r>
                      <a:r>
                        <a:rPr lang="en-US" sz="1050">
                          <a:effectLst/>
                        </a:rPr>
                        <a:t>making</a:t>
                      </a:r>
                      <a:r>
                        <a:rPr lang="en-US" sz="1050" spc="90">
                          <a:effectLst/>
                        </a:rPr>
                        <a:t> </a:t>
                      </a:r>
                      <a:r>
                        <a:rPr lang="en-US" sz="1050">
                          <a:effectLst/>
                        </a:rPr>
                        <a:t>further</a:t>
                      </a:r>
                      <a:r>
                        <a:rPr lang="en-US" sz="1050" spc="80">
                          <a:effectLst/>
                        </a:rPr>
                        <a:t> </a:t>
                      </a:r>
                      <a:r>
                        <a:rPr lang="en-US" sz="1050">
                          <a:effectLst/>
                        </a:rPr>
                        <a:t>actions</a:t>
                      </a:r>
                      <a:r>
                        <a:rPr lang="en-US" sz="1050" spc="80">
                          <a:effectLst/>
                        </a:rPr>
                        <a:t> </a:t>
                      </a:r>
                      <a:r>
                        <a:rPr lang="en-US" sz="1050">
                          <a:effectLst/>
                        </a:rPr>
                        <a:t>in</a:t>
                      </a:r>
                      <a:r>
                        <a:rPr lang="en-US" sz="1050" spc="90">
                          <a:effectLst/>
                        </a:rPr>
                        <a:t> </a:t>
                      </a:r>
                      <a:r>
                        <a:rPr lang="en-US" sz="1050">
                          <a:effectLst/>
                        </a:rPr>
                        <a:t>the</a:t>
                      </a:r>
                      <a:r>
                        <a:rPr lang="en-US" sz="1050" spc="80">
                          <a:effectLst/>
                        </a:rPr>
                        <a:t> </a:t>
                      </a:r>
                      <a:r>
                        <a:rPr lang="en-US" sz="1050">
                          <a:effectLst/>
                        </a:rPr>
                        <a:t>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33728337"/>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276354010"/>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930344182"/>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-Wrong</a:t>
                      </a:r>
                      <a:r>
                        <a:rPr lang="en-US" sz="1050" spc="50">
                          <a:effectLst/>
                        </a:rPr>
                        <a:t> </a:t>
                      </a:r>
                      <a:r>
                        <a:rPr lang="en-US" sz="1050">
                          <a:effectLst/>
                        </a:rPr>
                        <a:t>passwords</a:t>
                      </a:r>
                      <a:r>
                        <a:rPr lang="en-US" sz="1050" spc="50">
                          <a:effectLst/>
                        </a:rPr>
                        <a:t> </a:t>
                      </a:r>
                      <a:r>
                        <a:rPr lang="en-US" sz="1050">
                          <a:effectLst/>
                        </a:rPr>
                        <a:t>-E-mail</a:t>
                      </a:r>
                      <a:r>
                        <a:rPr lang="en-US" sz="1050" spc="45">
                          <a:effectLst/>
                        </a:rPr>
                        <a:t> </a:t>
                      </a:r>
                      <a:r>
                        <a:rPr lang="en-US" sz="1050">
                          <a:effectLst/>
                        </a:rPr>
                        <a:t>not</a:t>
                      </a:r>
                      <a:r>
                        <a:rPr lang="en-US" sz="1050" spc="50">
                          <a:effectLst/>
                        </a:rPr>
                        <a:t> </a:t>
                      </a:r>
                      <a:r>
                        <a:rPr lang="en-US" sz="1050">
                          <a:effectLst/>
                        </a:rPr>
                        <a:t>registered.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454304635"/>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User</a:t>
                      </a:r>
                      <a:r>
                        <a:rPr lang="en-US" sz="1050" spc="155">
                          <a:effectLst/>
                        </a:rPr>
                        <a:t> </a:t>
                      </a:r>
                      <a:r>
                        <a:rPr lang="en-US" sz="1050">
                          <a:effectLst/>
                        </a:rPr>
                        <a:t>must</a:t>
                      </a:r>
                      <a:r>
                        <a:rPr lang="en-US" sz="1050" spc="160">
                          <a:effectLst/>
                        </a:rPr>
                        <a:t> </a:t>
                      </a:r>
                      <a:r>
                        <a:rPr lang="en-US" sz="1050">
                          <a:effectLst/>
                        </a:rPr>
                        <a:t>register</a:t>
                      </a:r>
                      <a:r>
                        <a:rPr lang="en-US" sz="1050" spc="165">
                          <a:effectLst/>
                        </a:rPr>
                        <a:t> </a:t>
                      </a:r>
                      <a:r>
                        <a:rPr lang="en-US" sz="1050">
                          <a:effectLst/>
                        </a:rPr>
                        <a:t>before</a:t>
                      </a:r>
                      <a:r>
                        <a:rPr lang="en-US" sz="1050" spc="155">
                          <a:effectLst/>
                        </a:rPr>
                        <a:t> </a:t>
                      </a:r>
                      <a:r>
                        <a:rPr lang="en-US" sz="10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184664728"/>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User</a:t>
                      </a:r>
                      <a:r>
                        <a:rPr lang="en-US" sz="1050" spc="55">
                          <a:effectLst/>
                        </a:rPr>
                        <a:t> </a:t>
                      </a:r>
                      <a:r>
                        <a:rPr lang="en-US" sz="1050">
                          <a:effectLst/>
                        </a:rPr>
                        <a:t>not</a:t>
                      </a:r>
                      <a:r>
                        <a:rPr lang="en-US" sz="1050" spc="65">
                          <a:effectLst/>
                        </a:rPr>
                        <a:t> </a:t>
                      </a:r>
                      <a:r>
                        <a:rPr lang="en-US" sz="1050">
                          <a:effectLst/>
                        </a:rPr>
                        <a:t>yet</a:t>
                      </a:r>
                      <a:r>
                        <a:rPr lang="en-US" sz="1050" spc="60">
                          <a:effectLst/>
                        </a:rPr>
                        <a:t> </a:t>
                      </a:r>
                      <a:r>
                        <a:rPr lang="en-US" sz="1050">
                          <a:effectLst/>
                        </a:rPr>
                        <a:t>logged</a:t>
                      </a:r>
                      <a:r>
                        <a:rPr lang="en-US" sz="1050" spc="60">
                          <a:effectLst/>
                        </a:rPr>
                        <a:t> </a:t>
                      </a:r>
                      <a:r>
                        <a:rPr lang="en-US" sz="1050">
                          <a:effectLst/>
                        </a:rPr>
                        <a:t>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128284438"/>
                  </a:ext>
                </a:extLst>
              </a:tr>
              <a:tr h="160655">
                <a:tc>
                  <a:txBody>
                    <a:bodyPr/>
                    <a:lstStyle/>
                    <a:p>
                      <a:pPr marL="66040" marR="0">
                        <a:lnSpc>
                          <a:spcPts val="1165"/>
                        </a:lnSpc>
                        <a:spcBef>
                          <a:spcPts val="0"/>
                        </a:spcBef>
                        <a:spcAft>
                          <a:spcPts val="0"/>
                        </a:spcAft>
                      </a:pPr>
                      <a:r>
                        <a:rPr lang="en-US" sz="1050">
                          <a:effectLst/>
                        </a:rPr>
                        <a:t>Post-Condition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User</a:t>
                      </a:r>
                      <a:r>
                        <a:rPr lang="en-US" sz="1050" spc="135" dirty="0">
                          <a:effectLst/>
                        </a:rPr>
                        <a:t> </a:t>
                      </a:r>
                      <a:r>
                        <a:rPr lang="en-US" sz="1050" dirty="0">
                          <a:effectLst/>
                        </a:rPr>
                        <a:t>have</a:t>
                      </a:r>
                      <a:r>
                        <a:rPr lang="en-US" sz="1050" spc="135" dirty="0">
                          <a:effectLst/>
                        </a:rPr>
                        <a:t> </a:t>
                      </a:r>
                      <a:r>
                        <a:rPr lang="en-US" sz="1050" dirty="0">
                          <a:effectLst/>
                        </a:rPr>
                        <a:t>access</a:t>
                      </a:r>
                      <a:r>
                        <a:rPr lang="en-US" sz="1050" spc="135" dirty="0">
                          <a:effectLst/>
                        </a:rPr>
                        <a:t> </a:t>
                      </a:r>
                      <a:r>
                        <a:rPr lang="en-US" sz="1050" dirty="0">
                          <a:effectLst/>
                        </a:rPr>
                        <a:t>to</a:t>
                      </a:r>
                      <a:r>
                        <a:rPr lang="en-US" sz="1050" spc="140" dirty="0">
                          <a:effectLst/>
                        </a:rPr>
                        <a:t> </a:t>
                      </a:r>
                      <a:r>
                        <a:rPr lang="en-US" sz="1050" dirty="0">
                          <a:effectLst/>
                        </a:rPr>
                        <a:t>the</a:t>
                      </a:r>
                      <a:r>
                        <a:rPr lang="en-US" sz="1050" spc="135" dirty="0">
                          <a:effectLst/>
                        </a:rPr>
                        <a:t> </a:t>
                      </a:r>
                      <a:r>
                        <a:rPr lang="en-US" sz="1050" dirty="0">
                          <a:effectLst/>
                        </a:rPr>
                        <a:t>system.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589392370"/>
                  </a:ext>
                </a:extLst>
              </a:tr>
            </a:tbl>
          </a:graphicData>
        </a:graphic>
      </p:graphicFrame>
      <p:sp>
        <p:nvSpPr>
          <p:cNvPr id="6" name="Rectangle 1">
            <a:extLst>
              <a:ext uri="{FF2B5EF4-FFF2-40B4-BE49-F238E27FC236}">
                <a16:creationId xmlns:a16="http://schemas.microsoft.com/office/drawing/2014/main" id="{3B88ADDC-CC38-F922-22B8-7299904C9455}"/>
              </a:ext>
            </a:extLst>
          </p:cNvPr>
          <p:cNvSpPr>
            <a:spLocks noChangeArrowheads="1"/>
          </p:cNvSpPr>
          <p:nvPr/>
        </p:nvSpPr>
        <p:spPr bwMode="auto">
          <a:xfrm>
            <a:off x="-3106447" y="97093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Table 1: Functional Requirement Login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DFE56E22-8ED0-5DD5-9B63-298C9C6DC2DC}"/>
              </a:ext>
            </a:extLst>
          </p:cNvPr>
          <p:cNvGraphicFramePr>
            <a:graphicFrameLocks noGrp="1"/>
          </p:cNvGraphicFramePr>
          <p:nvPr>
            <p:extLst>
              <p:ext uri="{D42A27DB-BD31-4B8C-83A1-F6EECF244321}">
                <p14:modId xmlns:p14="http://schemas.microsoft.com/office/powerpoint/2010/main" val="1077153500"/>
              </p:ext>
            </p:extLst>
          </p:nvPr>
        </p:nvGraphicFramePr>
        <p:xfrm>
          <a:off x="116067" y="3408527"/>
          <a:ext cx="5400040" cy="1734185"/>
        </p:xfrm>
        <a:graphic>
          <a:graphicData uri="http://schemas.openxmlformats.org/drawingml/2006/table">
            <a:tbl>
              <a:tblPr firstRow="1" firstCol="1" lastRow="1" lastCol="1" bandRow="1" bandCol="1">
                <a:tableStyleId>{3FF0FA15-E0FC-4C88-A825-207F793B5545}</a:tableStyleId>
              </a:tblPr>
              <a:tblGrid>
                <a:gridCol w="2341880">
                  <a:extLst>
                    <a:ext uri="{9D8B030D-6E8A-4147-A177-3AD203B41FA5}">
                      <a16:colId xmlns:a16="http://schemas.microsoft.com/office/drawing/2014/main" val="1998004898"/>
                    </a:ext>
                  </a:extLst>
                </a:gridCol>
                <a:gridCol w="3058160">
                  <a:extLst>
                    <a:ext uri="{9D8B030D-6E8A-4147-A177-3AD203B41FA5}">
                      <a16:colId xmlns:a16="http://schemas.microsoft.com/office/drawing/2014/main" val="153070401"/>
                    </a:ext>
                  </a:extLst>
                </a:gridCol>
              </a:tblGrid>
              <a:tr h="160655">
                <a:tc>
                  <a:txBody>
                    <a:bodyPr/>
                    <a:lstStyle/>
                    <a:p>
                      <a:pPr marL="66040" marR="0">
                        <a:lnSpc>
                          <a:spcPts val="1165"/>
                        </a:lnSpc>
                        <a:spcBef>
                          <a:spcPts val="0"/>
                        </a:spcBef>
                        <a:spcAft>
                          <a:spcPts val="0"/>
                        </a:spcAft>
                      </a:pPr>
                      <a:r>
                        <a:rPr lang="en-US" sz="1050">
                          <a:effectLst/>
                        </a:rPr>
                        <a:t>Function</a:t>
                      </a:r>
                      <a:r>
                        <a:rPr lang="en-US" sz="1050" spc="105">
                          <a:effectLst/>
                        </a:rPr>
                        <a:t> </a:t>
                      </a:r>
                      <a:r>
                        <a:rPr lang="en-US" sz="1050">
                          <a:effectLst/>
                        </a:rPr>
                        <a:t>Name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Enter DashBoard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823742892"/>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A</a:t>
                      </a:r>
                      <a:r>
                        <a:rPr lang="en-US" sz="1050" spc="80">
                          <a:effectLst/>
                        </a:rPr>
                        <a:t> </a:t>
                      </a:r>
                      <a:r>
                        <a:rPr lang="en-US" sz="1050">
                          <a:effectLst/>
                        </a:rPr>
                        <a:t>user</a:t>
                      </a:r>
                      <a:r>
                        <a:rPr lang="en-US" sz="1050" spc="90">
                          <a:effectLst/>
                        </a:rPr>
                        <a:t> </a:t>
                      </a:r>
                      <a:r>
                        <a:rPr lang="en-US" sz="1050">
                          <a:effectLst/>
                        </a:rPr>
                        <a:t>has</a:t>
                      </a:r>
                      <a:r>
                        <a:rPr lang="en-US" sz="1050" spc="80">
                          <a:effectLst/>
                        </a:rPr>
                        <a:t> </a:t>
                      </a:r>
                      <a:r>
                        <a:rPr lang="en-US" sz="1050">
                          <a:effectLst/>
                        </a:rPr>
                        <a:t>to</a:t>
                      </a:r>
                      <a:r>
                        <a:rPr lang="en-US" sz="1050" spc="85">
                          <a:effectLst/>
                        </a:rPr>
                        <a:t> </a:t>
                      </a:r>
                      <a:r>
                        <a:rPr lang="en-US" sz="1050">
                          <a:effectLst/>
                        </a:rPr>
                        <a:t>login to access DashBoard.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56220974"/>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Essential</a:t>
                      </a:r>
                      <a:r>
                        <a:rPr lang="en-US" sz="1050" spc="80">
                          <a:effectLst/>
                        </a:rPr>
                        <a:t> </a:t>
                      </a:r>
                      <a:r>
                        <a:rPr lang="en-US" sz="1050">
                          <a:effectLst/>
                        </a:rPr>
                        <a:t>for</a:t>
                      </a:r>
                      <a:r>
                        <a:rPr lang="en-US" sz="1050" spc="80">
                          <a:effectLst/>
                        </a:rPr>
                        <a:t> </a:t>
                      </a:r>
                      <a:r>
                        <a:rPr lang="en-US" sz="1050">
                          <a:effectLst/>
                        </a:rPr>
                        <a:t>making</a:t>
                      </a:r>
                      <a:r>
                        <a:rPr lang="en-US" sz="1050" spc="90">
                          <a:effectLst/>
                        </a:rPr>
                        <a:t> </a:t>
                      </a:r>
                      <a:r>
                        <a:rPr lang="en-US" sz="1050">
                          <a:effectLst/>
                        </a:rPr>
                        <a:t>further</a:t>
                      </a:r>
                      <a:r>
                        <a:rPr lang="en-US" sz="1050" spc="80">
                          <a:effectLst/>
                        </a:rPr>
                        <a:t> </a:t>
                      </a:r>
                      <a:r>
                        <a:rPr lang="en-US" sz="1050">
                          <a:effectLst/>
                        </a:rPr>
                        <a:t>actions</a:t>
                      </a:r>
                      <a:r>
                        <a:rPr lang="en-US" sz="1050" spc="80">
                          <a:effectLst/>
                        </a:rPr>
                        <a:t> </a:t>
                      </a:r>
                      <a:r>
                        <a:rPr lang="en-US" sz="1050">
                          <a:effectLst/>
                        </a:rPr>
                        <a:t>in</a:t>
                      </a:r>
                      <a:r>
                        <a:rPr lang="en-US" sz="1050" spc="90">
                          <a:effectLst/>
                        </a:rPr>
                        <a:t> </a:t>
                      </a:r>
                      <a:r>
                        <a:rPr lang="en-US" sz="1050">
                          <a:effectLst/>
                        </a:rPr>
                        <a:t>the</a:t>
                      </a:r>
                      <a:r>
                        <a:rPr lang="en-US" sz="1050" spc="80">
                          <a:effectLst/>
                        </a:rPr>
                        <a:t> </a:t>
                      </a:r>
                      <a:r>
                        <a:rPr lang="en-US" sz="1050">
                          <a:effectLst/>
                        </a:rPr>
                        <a:t>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586726213"/>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545230699"/>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698040137"/>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044401799"/>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950">
                          <a:effectLst/>
                        </a:rPr>
                        <a:t>Requires</a:t>
                      </a:r>
                      <a:r>
                        <a:rPr lang="en-US" sz="950" spc="60">
                          <a:effectLst/>
                        </a:rPr>
                        <a:t> </a:t>
                      </a:r>
                      <a:r>
                        <a:rPr lang="en-US" sz="950">
                          <a:effectLst/>
                        </a:rPr>
                        <a:t>High</a:t>
                      </a:r>
                      <a:r>
                        <a:rPr lang="en-US" sz="950" spc="60">
                          <a:effectLst/>
                        </a:rPr>
                        <a:t> </a:t>
                      </a:r>
                      <a:r>
                        <a:rPr lang="en-US" sz="950">
                          <a:effectLst/>
                        </a:rPr>
                        <a:t>staff</a:t>
                      </a:r>
                      <a:r>
                        <a:rPr lang="en-US" sz="950" spc="60">
                          <a:effectLst/>
                        </a:rPr>
                        <a:t> </a:t>
                      </a:r>
                      <a:r>
                        <a:rPr lang="en-US" sz="9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04568535"/>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Have a privellage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383398966"/>
                  </a:ext>
                </a:extLst>
              </a:tr>
              <a:tr h="160655">
                <a:tc>
                  <a:txBody>
                    <a:bodyPr/>
                    <a:lstStyle/>
                    <a:p>
                      <a:pPr marL="66040" marR="0">
                        <a:lnSpc>
                          <a:spcPts val="1165"/>
                        </a:lnSpc>
                        <a:spcBef>
                          <a:spcPts val="0"/>
                        </a:spcBef>
                        <a:spcAft>
                          <a:spcPts val="0"/>
                        </a:spcAft>
                      </a:pPr>
                      <a:r>
                        <a:rPr lang="en-US" sz="1050">
                          <a:effectLst/>
                        </a:rPr>
                        <a:t>Post-Condition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Can access </a:t>
                      </a:r>
                      <a:r>
                        <a:rPr lang="en-US" sz="1050" dirty="0" err="1">
                          <a:effectLst/>
                        </a:rPr>
                        <a:t>DashBoard</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99784687"/>
                  </a:ext>
                </a:extLst>
              </a:tr>
            </a:tbl>
          </a:graphicData>
        </a:graphic>
      </p:graphicFrame>
      <p:sp>
        <p:nvSpPr>
          <p:cNvPr id="8" name="Rectangle 2">
            <a:extLst>
              <a:ext uri="{FF2B5EF4-FFF2-40B4-BE49-F238E27FC236}">
                <a16:creationId xmlns:a16="http://schemas.microsoft.com/office/drawing/2014/main" id="{24411DAF-FF32-2619-094E-8DFAA71D2291}"/>
              </a:ext>
            </a:extLst>
          </p:cNvPr>
          <p:cNvSpPr>
            <a:spLocks noGrp="1" noChangeArrowheads="1"/>
          </p:cNvSpPr>
          <p:nvPr>
            <p:ph type="body" idx="1"/>
          </p:nvPr>
        </p:nvSpPr>
        <p:spPr bwMode="auto">
          <a:xfrm>
            <a:off x="-124567" y="3097471"/>
            <a:ext cx="3786614" cy="30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46050" indent="0">
              <a:buNone/>
            </a:pPr>
            <a:r>
              <a:rPr lang="en-US" sz="1200" dirty="0">
                <a:solidFill>
                  <a:schemeClr val="tx1"/>
                </a:solidFill>
                <a:latin typeface="+mj-lt"/>
              </a:rPr>
              <a:t>Table 2: Functional Requirement Enter Dashboard</a:t>
            </a:r>
            <a:endParaRPr lang="en-GB" sz="1200" dirty="0">
              <a:solidFill>
                <a:schemeClr val="tx1"/>
              </a:solidFill>
              <a:latin typeface="+mj-lt"/>
            </a:endParaRPr>
          </a:p>
        </p:txBody>
      </p:sp>
      <p:graphicFrame>
        <p:nvGraphicFramePr>
          <p:cNvPr id="9" name="Table 8">
            <a:extLst>
              <a:ext uri="{FF2B5EF4-FFF2-40B4-BE49-F238E27FC236}">
                <a16:creationId xmlns:a16="http://schemas.microsoft.com/office/drawing/2014/main" id="{52921474-E795-643E-8A50-0848E79ED592}"/>
              </a:ext>
            </a:extLst>
          </p:cNvPr>
          <p:cNvGraphicFramePr>
            <a:graphicFrameLocks noGrp="1"/>
          </p:cNvGraphicFramePr>
          <p:nvPr>
            <p:extLst>
              <p:ext uri="{D42A27DB-BD31-4B8C-83A1-F6EECF244321}">
                <p14:modId xmlns:p14="http://schemas.microsoft.com/office/powerpoint/2010/main" val="1814629261"/>
              </p:ext>
            </p:extLst>
          </p:nvPr>
        </p:nvGraphicFramePr>
        <p:xfrm>
          <a:off x="5577523" y="1356929"/>
          <a:ext cx="4053926" cy="1734185"/>
        </p:xfrm>
        <a:graphic>
          <a:graphicData uri="http://schemas.openxmlformats.org/drawingml/2006/table">
            <a:tbl>
              <a:tblPr firstRow="1" firstCol="1" lastRow="1" lastCol="1" bandRow="1" bandCol="1">
                <a:tableStyleId>{3FF0FA15-E0FC-4C88-A825-207F793B5545}</a:tableStyleId>
              </a:tblPr>
              <a:tblGrid>
                <a:gridCol w="1758100">
                  <a:extLst>
                    <a:ext uri="{9D8B030D-6E8A-4147-A177-3AD203B41FA5}">
                      <a16:colId xmlns:a16="http://schemas.microsoft.com/office/drawing/2014/main" val="774103927"/>
                    </a:ext>
                  </a:extLst>
                </a:gridCol>
                <a:gridCol w="2295826">
                  <a:extLst>
                    <a:ext uri="{9D8B030D-6E8A-4147-A177-3AD203B41FA5}">
                      <a16:colId xmlns:a16="http://schemas.microsoft.com/office/drawing/2014/main" val="186043495"/>
                    </a:ext>
                  </a:extLst>
                </a:gridCol>
              </a:tblGrid>
              <a:tr h="160655">
                <a:tc>
                  <a:txBody>
                    <a:bodyPr/>
                    <a:lstStyle/>
                    <a:p>
                      <a:pPr marL="66040" marR="0">
                        <a:lnSpc>
                          <a:spcPts val="1165"/>
                        </a:lnSpc>
                        <a:spcBef>
                          <a:spcPts val="0"/>
                        </a:spcBef>
                        <a:spcAft>
                          <a:spcPts val="0"/>
                        </a:spcAft>
                      </a:pPr>
                      <a:r>
                        <a:rPr lang="en-US" sz="1050">
                          <a:effectLst/>
                        </a:rPr>
                        <a:t>Function</a:t>
                      </a:r>
                      <a:r>
                        <a:rPr lang="en-US" sz="1050" spc="105">
                          <a:effectLst/>
                        </a:rPr>
                        <a:t> </a:t>
                      </a:r>
                      <a:r>
                        <a:rPr lang="en-US" sz="1050">
                          <a:effectLst/>
                        </a:rPr>
                        <a:t>Name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Create Orphan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642109435"/>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Creating orphan record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762165338"/>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Essential</a:t>
                      </a:r>
                      <a:r>
                        <a:rPr lang="en-US" sz="1050" spc="80" dirty="0">
                          <a:effectLst/>
                        </a:rPr>
                        <a:t> </a:t>
                      </a:r>
                      <a:r>
                        <a:rPr lang="en-US" sz="1050" dirty="0">
                          <a:effectLst/>
                        </a:rPr>
                        <a:t>for</a:t>
                      </a:r>
                      <a:r>
                        <a:rPr lang="en-US" sz="1050" spc="80" dirty="0">
                          <a:effectLst/>
                        </a:rPr>
                        <a:t> </a:t>
                      </a:r>
                      <a:r>
                        <a:rPr lang="en-US" sz="1050" dirty="0">
                          <a:effectLst/>
                        </a:rPr>
                        <a:t>adding orphan records to the system.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177055437"/>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Orphan can have same name.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311755781"/>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4247354037"/>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146243020"/>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950">
                          <a:effectLst/>
                        </a:rPr>
                        <a:t>Requires</a:t>
                      </a:r>
                      <a:r>
                        <a:rPr lang="en-US" sz="950" spc="60">
                          <a:effectLst/>
                        </a:rPr>
                        <a:t> </a:t>
                      </a:r>
                      <a:r>
                        <a:rPr lang="en-US" sz="950">
                          <a:effectLst/>
                        </a:rPr>
                        <a:t>Admin</a:t>
                      </a:r>
                      <a:r>
                        <a:rPr lang="en-US" sz="950" spc="60">
                          <a:effectLst/>
                        </a:rPr>
                        <a:t> </a:t>
                      </a:r>
                      <a:r>
                        <a:rPr lang="en-US" sz="9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222475385"/>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Oprhan Data Doesnt exist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813904567"/>
                  </a:ext>
                </a:extLst>
              </a:tr>
              <a:tr h="160655">
                <a:tc>
                  <a:txBody>
                    <a:bodyPr/>
                    <a:lstStyle/>
                    <a:p>
                      <a:pPr marL="66040" marR="0">
                        <a:lnSpc>
                          <a:spcPts val="1165"/>
                        </a:lnSpc>
                        <a:spcBef>
                          <a:spcPts val="0"/>
                        </a:spcBef>
                        <a:spcAft>
                          <a:spcPts val="0"/>
                        </a:spcAft>
                      </a:pPr>
                      <a:r>
                        <a:rPr lang="en-US" sz="1050" dirty="0">
                          <a:effectLst/>
                        </a:rPr>
                        <a:t>Post-Condition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Can  Create </a:t>
                      </a:r>
                      <a:r>
                        <a:rPr lang="en-US" sz="1050" dirty="0" err="1">
                          <a:effectLst/>
                        </a:rPr>
                        <a:t>Oprhan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399773985"/>
                  </a:ext>
                </a:extLst>
              </a:tr>
            </a:tbl>
          </a:graphicData>
        </a:graphic>
      </p:graphicFrame>
      <p:graphicFrame>
        <p:nvGraphicFramePr>
          <p:cNvPr id="10" name="Table 9">
            <a:extLst>
              <a:ext uri="{FF2B5EF4-FFF2-40B4-BE49-F238E27FC236}">
                <a16:creationId xmlns:a16="http://schemas.microsoft.com/office/drawing/2014/main" id="{D4498D64-3026-872B-A85F-EA6A34CA28BB}"/>
              </a:ext>
            </a:extLst>
          </p:cNvPr>
          <p:cNvGraphicFramePr>
            <a:graphicFrameLocks noGrp="1"/>
          </p:cNvGraphicFramePr>
          <p:nvPr>
            <p:extLst>
              <p:ext uri="{D42A27DB-BD31-4B8C-83A1-F6EECF244321}">
                <p14:modId xmlns:p14="http://schemas.microsoft.com/office/powerpoint/2010/main" val="183089138"/>
              </p:ext>
            </p:extLst>
          </p:nvPr>
        </p:nvGraphicFramePr>
        <p:xfrm>
          <a:off x="5577522" y="3409315"/>
          <a:ext cx="4053927" cy="1734185"/>
        </p:xfrm>
        <a:graphic>
          <a:graphicData uri="http://schemas.openxmlformats.org/drawingml/2006/table">
            <a:tbl>
              <a:tblPr firstRow="1" firstCol="1" lastRow="1" lastCol="1" bandRow="1" bandCol="1">
                <a:tableStyleId>{3FF0FA15-E0FC-4C88-A825-207F793B5545}</a:tableStyleId>
              </a:tblPr>
              <a:tblGrid>
                <a:gridCol w="1758100">
                  <a:extLst>
                    <a:ext uri="{9D8B030D-6E8A-4147-A177-3AD203B41FA5}">
                      <a16:colId xmlns:a16="http://schemas.microsoft.com/office/drawing/2014/main" val="1502950766"/>
                    </a:ext>
                  </a:extLst>
                </a:gridCol>
                <a:gridCol w="2295827">
                  <a:extLst>
                    <a:ext uri="{9D8B030D-6E8A-4147-A177-3AD203B41FA5}">
                      <a16:colId xmlns:a16="http://schemas.microsoft.com/office/drawing/2014/main" val="1449871230"/>
                    </a:ext>
                  </a:extLst>
                </a:gridCol>
              </a:tblGrid>
              <a:tr h="160655">
                <a:tc>
                  <a:txBody>
                    <a:bodyPr/>
                    <a:lstStyle/>
                    <a:p>
                      <a:pPr marL="66040" marR="0">
                        <a:lnSpc>
                          <a:spcPts val="1165"/>
                        </a:lnSpc>
                        <a:spcBef>
                          <a:spcPts val="0"/>
                        </a:spcBef>
                        <a:spcAft>
                          <a:spcPts val="0"/>
                        </a:spcAft>
                      </a:pPr>
                      <a:r>
                        <a:rPr lang="en-US" sz="1050">
                          <a:effectLst/>
                        </a:rPr>
                        <a:t>Function</a:t>
                      </a:r>
                      <a:r>
                        <a:rPr lang="en-US" sz="1050" spc="105">
                          <a:effectLst/>
                        </a:rPr>
                        <a:t> </a:t>
                      </a:r>
                      <a:r>
                        <a:rPr lang="en-US" sz="1050">
                          <a:effectLst/>
                        </a:rPr>
                        <a:t>Name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Update Orphan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959714110"/>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Updating orphan record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896440284"/>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Essential</a:t>
                      </a:r>
                      <a:r>
                        <a:rPr lang="en-US" sz="1050" spc="80">
                          <a:effectLst/>
                        </a:rPr>
                        <a:t> </a:t>
                      </a:r>
                      <a:r>
                        <a:rPr lang="en-US" sz="1050">
                          <a:effectLst/>
                        </a:rPr>
                        <a:t>for</a:t>
                      </a:r>
                      <a:r>
                        <a:rPr lang="en-US" sz="1050" spc="80">
                          <a:effectLst/>
                        </a:rPr>
                        <a:t> </a:t>
                      </a:r>
                      <a:r>
                        <a:rPr lang="en-US" sz="1050">
                          <a:effectLst/>
                        </a:rPr>
                        <a:t>Updating orphan records to the 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198367711"/>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253013913"/>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642255746"/>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728536066"/>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950">
                          <a:effectLst/>
                        </a:rPr>
                        <a:t>Requires</a:t>
                      </a:r>
                      <a:r>
                        <a:rPr lang="en-US" sz="950" spc="60">
                          <a:effectLst/>
                        </a:rPr>
                        <a:t> </a:t>
                      </a:r>
                      <a:r>
                        <a:rPr lang="en-US" sz="950">
                          <a:effectLst/>
                        </a:rPr>
                        <a:t>Admin</a:t>
                      </a:r>
                      <a:r>
                        <a:rPr lang="en-US" sz="950" spc="60">
                          <a:effectLst/>
                        </a:rPr>
                        <a:t> </a:t>
                      </a:r>
                      <a:r>
                        <a:rPr lang="en-US" sz="9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880034093"/>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Oprhan Data exist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630997595"/>
                  </a:ext>
                </a:extLst>
              </a:tr>
              <a:tr h="160655">
                <a:tc>
                  <a:txBody>
                    <a:bodyPr/>
                    <a:lstStyle/>
                    <a:p>
                      <a:pPr marL="66040" marR="0">
                        <a:lnSpc>
                          <a:spcPts val="1165"/>
                        </a:lnSpc>
                        <a:spcBef>
                          <a:spcPts val="0"/>
                        </a:spcBef>
                        <a:spcAft>
                          <a:spcPts val="0"/>
                        </a:spcAft>
                      </a:pPr>
                      <a:r>
                        <a:rPr lang="en-US" sz="1050">
                          <a:effectLst/>
                        </a:rPr>
                        <a:t>Post-Condition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Can update orphan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377702566"/>
                  </a:ext>
                </a:extLst>
              </a:tr>
            </a:tbl>
          </a:graphicData>
        </a:graphic>
      </p:graphicFrame>
      <p:sp>
        <p:nvSpPr>
          <p:cNvPr id="12" name="TextBox 11">
            <a:extLst>
              <a:ext uri="{FF2B5EF4-FFF2-40B4-BE49-F238E27FC236}">
                <a16:creationId xmlns:a16="http://schemas.microsoft.com/office/drawing/2014/main" id="{7C62CDE3-89D3-A1B9-65D8-4A3D28BD1E33}"/>
              </a:ext>
            </a:extLst>
          </p:cNvPr>
          <p:cNvSpPr txBox="1"/>
          <p:nvPr/>
        </p:nvSpPr>
        <p:spPr>
          <a:xfrm>
            <a:off x="4517408" y="1045650"/>
            <a:ext cx="6373504" cy="276999"/>
          </a:xfrm>
          <a:prstGeom prst="rect">
            <a:avLst/>
          </a:prstGeom>
          <a:noFill/>
        </p:spPr>
        <p:txBody>
          <a:bodyPr wrap="square">
            <a:spAutoFit/>
          </a:bodyPr>
          <a:lstStyle/>
          <a:p>
            <a:pPr marL="238760" marR="948690" algn="ctr">
              <a:spcBef>
                <a:spcPts val="40"/>
              </a:spcBef>
              <a:spcAft>
                <a:spcPts val="15"/>
              </a:spcAft>
            </a:pPr>
            <a:r>
              <a:rPr lang="en-US" sz="1200" dirty="0">
                <a:solidFill>
                  <a:schemeClr val="tx1"/>
                </a:solidFill>
                <a:effectLst/>
                <a:latin typeface="+mj-lt"/>
                <a:ea typeface="Calibri" panose="020F0502020204030204" pitchFamily="34" charset="0"/>
              </a:rPr>
              <a:t>Table</a:t>
            </a:r>
            <a:r>
              <a:rPr lang="en-US" sz="1200" spc="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3:</a:t>
            </a:r>
            <a:r>
              <a:rPr lang="en-US" sz="1200" spc="1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Functional</a:t>
            </a:r>
            <a:r>
              <a:rPr lang="en-US" sz="1200" spc="10"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Requirement</a:t>
            </a:r>
            <a:r>
              <a:rPr lang="en-US" sz="1200" spc="5" dirty="0">
                <a:solidFill>
                  <a:schemeClr val="tx1"/>
                </a:solidFill>
                <a:effectLst/>
                <a:latin typeface="+mj-lt"/>
                <a:ea typeface="Calibri" panose="020F0502020204030204" pitchFamily="34" charset="0"/>
              </a:rPr>
              <a:t> Create Orphan</a:t>
            </a:r>
            <a:endParaRPr lang="en-GB" sz="1200" dirty="0">
              <a:solidFill>
                <a:schemeClr val="tx1"/>
              </a:solidFill>
              <a:effectLst/>
              <a:latin typeface="+mj-lt"/>
              <a:ea typeface="Calibri" panose="020F0502020204030204" pitchFamily="34" charset="0"/>
            </a:endParaRPr>
          </a:p>
        </p:txBody>
      </p:sp>
      <p:sp>
        <p:nvSpPr>
          <p:cNvPr id="14" name="TextBox 13">
            <a:extLst>
              <a:ext uri="{FF2B5EF4-FFF2-40B4-BE49-F238E27FC236}">
                <a16:creationId xmlns:a16="http://schemas.microsoft.com/office/drawing/2014/main" id="{36ACFCD7-17E6-9283-71CE-BD2BCFE4358D}"/>
              </a:ext>
            </a:extLst>
          </p:cNvPr>
          <p:cNvSpPr txBox="1"/>
          <p:nvPr/>
        </p:nvSpPr>
        <p:spPr>
          <a:xfrm>
            <a:off x="4105541" y="3091114"/>
            <a:ext cx="6997888" cy="276999"/>
          </a:xfrm>
          <a:prstGeom prst="rect">
            <a:avLst/>
          </a:prstGeom>
          <a:noFill/>
        </p:spPr>
        <p:txBody>
          <a:bodyPr wrap="square">
            <a:spAutoFit/>
          </a:bodyPr>
          <a:lstStyle/>
          <a:p>
            <a:pPr marL="238760" marR="948690" algn="ctr">
              <a:spcBef>
                <a:spcPts val="40"/>
              </a:spcBef>
              <a:spcAft>
                <a:spcPts val="15"/>
              </a:spcAft>
            </a:pPr>
            <a:r>
              <a:rPr lang="en-US" sz="1200" dirty="0">
                <a:solidFill>
                  <a:schemeClr val="tx1"/>
                </a:solidFill>
                <a:effectLst/>
                <a:latin typeface="+mj-lt"/>
                <a:ea typeface="Calibri" panose="020F0502020204030204" pitchFamily="34" charset="0"/>
              </a:rPr>
              <a:t>Table</a:t>
            </a:r>
            <a:r>
              <a:rPr lang="en-US" sz="1200" spc="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4:</a:t>
            </a:r>
            <a:r>
              <a:rPr lang="en-US" sz="1200" spc="1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Functional</a:t>
            </a:r>
            <a:r>
              <a:rPr lang="en-US" sz="1200" spc="10"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Requirement</a:t>
            </a:r>
            <a:r>
              <a:rPr lang="en-US" sz="1200" spc="5" dirty="0">
                <a:solidFill>
                  <a:schemeClr val="tx1"/>
                </a:solidFill>
                <a:effectLst/>
                <a:latin typeface="+mj-lt"/>
                <a:ea typeface="Calibri" panose="020F0502020204030204" pitchFamily="34" charset="0"/>
              </a:rPr>
              <a:t> Update Orphan</a:t>
            </a:r>
            <a:endParaRPr lang="en-GB" sz="1200" dirty="0">
              <a:solidFill>
                <a:schemeClr val="tx1"/>
              </a:solidFill>
              <a:effectLst/>
              <a:latin typeface="+mj-lt"/>
              <a:ea typeface="Calibri" panose="020F0502020204030204" pitchFamily="34" charset="0"/>
            </a:endParaRPr>
          </a:p>
        </p:txBody>
      </p:sp>
    </p:spTree>
    <p:extLst>
      <p:ext uri="{BB962C8B-B14F-4D97-AF65-F5344CB8AC3E}">
        <p14:creationId xmlns:p14="http://schemas.microsoft.com/office/powerpoint/2010/main" val="80143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8344-76C6-581A-6F5F-77ED527792A2}"/>
              </a:ext>
            </a:extLst>
          </p:cNvPr>
          <p:cNvSpPr>
            <a:spLocks noGrp="1"/>
          </p:cNvSpPr>
          <p:nvPr>
            <p:ph type="title"/>
          </p:nvPr>
        </p:nvSpPr>
        <p:spPr/>
        <p:txBody>
          <a:bodyPr/>
          <a:lstStyle/>
          <a:p>
            <a:r>
              <a:rPr lang="en-US" dirty="0"/>
              <a:t>System FRs</a:t>
            </a:r>
          </a:p>
        </p:txBody>
      </p:sp>
      <p:sp>
        <p:nvSpPr>
          <p:cNvPr id="4" name="Google Shape;374;p27">
            <a:extLst>
              <a:ext uri="{FF2B5EF4-FFF2-40B4-BE49-F238E27FC236}">
                <a16:creationId xmlns:a16="http://schemas.microsoft.com/office/drawing/2014/main" id="{60AC9EFC-3435-21F4-0A12-99E48C770F91}"/>
              </a:ext>
            </a:extLst>
          </p:cNvPr>
          <p:cNvSpPr txBox="1"/>
          <p:nvPr/>
        </p:nvSpPr>
        <p:spPr>
          <a:xfrm>
            <a:off x="8131154" y="598575"/>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2/25</a:t>
            </a:r>
            <a:endParaRPr b="1" dirty="0">
              <a:latin typeface="Nunito"/>
              <a:ea typeface="Nunito"/>
              <a:cs typeface="Nunito"/>
              <a:sym typeface="Nunito"/>
            </a:endParaRPr>
          </a:p>
        </p:txBody>
      </p:sp>
      <p:sp>
        <p:nvSpPr>
          <p:cNvPr id="6" name="Rectangle 1">
            <a:extLst>
              <a:ext uri="{FF2B5EF4-FFF2-40B4-BE49-F238E27FC236}">
                <a16:creationId xmlns:a16="http://schemas.microsoft.com/office/drawing/2014/main" id="{3B88ADDC-CC38-F922-22B8-7299904C9455}"/>
              </a:ext>
            </a:extLst>
          </p:cNvPr>
          <p:cNvSpPr>
            <a:spLocks noChangeArrowheads="1"/>
          </p:cNvSpPr>
          <p:nvPr/>
        </p:nvSpPr>
        <p:spPr bwMode="auto">
          <a:xfrm>
            <a:off x="-98599" y="1107433"/>
            <a:ext cx="376064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66040" marR="0" algn="ctr">
              <a:lnSpc>
                <a:spcPts val="1165"/>
              </a:lnSpc>
              <a:spcBef>
                <a:spcPts val="0"/>
              </a:spcBef>
              <a:spcAft>
                <a:spcPts val="0"/>
              </a:spcAft>
            </a:pPr>
            <a:r>
              <a:rPr lang="en-US" sz="1200" dirty="0">
                <a:solidFill>
                  <a:schemeClr val="tx1"/>
                </a:solidFill>
                <a:effectLst/>
                <a:latin typeface="+mj-lt"/>
                <a:ea typeface="Calibri" panose="020F0502020204030204" pitchFamily="34" charset="0"/>
              </a:rPr>
              <a:t>Table</a:t>
            </a:r>
            <a:r>
              <a:rPr lang="en-US" sz="1200" spc="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5:</a:t>
            </a:r>
            <a:r>
              <a:rPr lang="en-US" sz="1200" spc="1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Functional</a:t>
            </a:r>
            <a:r>
              <a:rPr lang="en-US" sz="1200" spc="10"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Requirement</a:t>
            </a:r>
            <a:r>
              <a:rPr lang="en-US" sz="1200" spc="5" dirty="0">
                <a:solidFill>
                  <a:schemeClr val="tx1"/>
                </a:solidFill>
                <a:effectLst/>
                <a:latin typeface="+mj-lt"/>
                <a:ea typeface="Calibri" panose="020F0502020204030204" pitchFamily="34" charset="0"/>
              </a:rPr>
              <a:t> Finance Reports</a:t>
            </a:r>
            <a:endParaRPr lang="en-GB" sz="1200" dirty="0">
              <a:solidFill>
                <a:schemeClr val="tx1"/>
              </a:solidFill>
              <a:effectLst/>
              <a:latin typeface="+mj-lt"/>
              <a:ea typeface="Calibri" panose="020F0502020204030204" pitchFamily="34" charset="0"/>
            </a:endParaRPr>
          </a:p>
        </p:txBody>
      </p:sp>
      <p:sp>
        <p:nvSpPr>
          <p:cNvPr id="8" name="Rectangle 2">
            <a:extLst>
              <a:ext uri="{FF2B5EF4-FFF2-40B4-BE49-F238E27FC236}">
                <a16:creationId xmlns:a16="http://schemas.microsoft.com/office/drawing/2014/main" id="{24411DAF-FF32-2619-094E-8DFAA71D2291}"/>
              </a:ext>
            </a:extLst>
          </p:cNvPr>
          <p:cNvSpPr>
            <a:spLocks noGrp="1" noChangeArrowheads="1"/>
          </p:cNvSpPr>
          <p:nvPr>
            <p:ph type="body" idx="1"/>
          </p:nvPr>
        </p:nvSpPr>
        <p:spPr bwMode="auto">
          <a:xfrm>
            <a:off x="0" y="3155949"/>
            <a:ext cx="393409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indent="0" algn="ctr">
              <a:lnSpc>
                <a:spcPts val="1165"/>
              </a:lnSpc>
              <a:spcBef>
                <a:spcPts val="0"/>
              </a:spcBef>
              <a:spcAft>
                <a:spcPts val="0"/>
              </a:spcAft>
              <a:buNone/>
            </a:pPr>
            <a:r>
              <a:rPr lang="en-US" sz="1200" dirty="0">
                <a:solidFill>
                  <a:schemeClr val="tx1"/>
                </a:solidFill>
                <a:effectLst/>
                <a:latin typeface="+mj-lt"/>
                <a:ea typeface="Calibri" panose="020F0502020204030204" pitchFamily="34" charset="0"/>
              </a:rPr>
              <a:t>Table</a:t>
            </a:r>
            <a:r>
              <a:rPr lang="en-US" sz="1200" spc="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6:</a:t>
            </a:r>
            <a:r>
              <a:rPr lang="en-US" sz="1200" spc="125"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Functional</a:t>
            </a:r>
            <a:r>
              <a:rPr lang="en-US" sz="1200" spc="10" dirty="0">
                <a:solidFill>
                  <a:schemeClr val="tx1"/>
                </a:solidFill>
                <a:effectLst/>
                <a:latin typeface="+mj-lt"/>
                <a:ea typeface="Calibri" panose="020F0502020204030204" pitchFamily="34" charset="0"/>
              </a:rPr>
              <a:t> </a:t>
            </a:r>
            <a:r>
              <a:rPr lang="en-US" sz="1200" dirty="0">
                <a:solidFill>
                  <a:schemeClr val="tx1"/>
                </a:solidFill>
                <a:effectLst/>
                <a:latin typeface="+mj-lt"/>
                <a:ea typeface="Calibri" panose="020F0502020204030204" pitchFamily="34" charset="0"/>
              </a:rPr>
              <a:t>Requirement</a:t>
            </a:r>
            <a:r>
              <a:rPr lang="en-US" sz="1200" spc="5" dirty="0">
                <a:solidFill>
                  <a:schemeClr val="tx1"/>
                </a:solidFill>
                <a:effectLst/>
                <a:latin typeface="+mj-lt"/>
                <a:ea typeface="Calibri" panose="020F0502020204030204" pitchFamily="34" charset="0"/>
              </a:rPr>
              <a:t> Warehouse Reports</a:t>
            </a:r>
            <a:endParaRPr lang="en-GB" sz="1200" dirty="0">
              <a:solidFill>
                <a:schemeClr val="tx1"/>
              </a:solidFill>
              <a:effectLst/>
              <a:latin typeface="+mj-lt"/>
              <a:ea typeface="Calibri" panose="020F0502020204030204" pitchFamily="34" charset="0"/>
            </a:endParaRPr>
          </a:p>
        </p:txBody>
      </p:sp>
      <p:graphicFrame>
        <p:nvGraphicFramePr>
          <p:cNvPr id="3" name="Table 2">
            <a:extLst>
              <a:ext uri="{FF2B5EF4-FFF2-40B4-BE49-F238E27FC236}">
                <a16:creationId xmlns:a16="http://schemas.microsoft.com/office/drawing/2014/main" id="{39E84EE7-1CCE-AA74-8591-F274D33B138C}"/>
              </a:ext>
            </a:extLst>
          </p:cNvPr>
          <p:cNvGraphicFramePr>
            <a:graphicFrameLocks noGrp="1"/>
          </p:cNvGraphicFramePr>
          <p:nvPr>
            <p:extLst>
              <p:ext uri="{D42A27DB-BD31-4B8C-83A1-F6EECF244321}">
                <p14:modId xmlns:p14="http://schemas.microsoft.com/office/powerpoint/2010/main" val="2358921120"/>
              </p:ext>
            </p:extLst>
          </p:nvPr>
        </p:nvGraphicFramePr>
        <p:xfrm>
          <a:off x="81915" y="1374081"/>
          <a:ext cx="5400040" cy="1723390"/>
        </p:xfrm>
        <a:graphic>
          <a:graphicData uri="http://schemas.openxmlformats.org/drawingml/2006/table">
            <a:tbl>
              <a:tblPr firstRow="1" firstCol="1" lastRow="1" lastCol="1" bandRow="1" bandCol="1">
                <a:tableStyleId>{3FF0FA15-E0FC-4C88-A825-207F793B5545}</a:tableStyleId>
              </a:tblPr>
              <a:tblGrid>
                <a:gridCol w="2341880">
                  <a:extLst>
                    <a:ext uri="{9D8B030D-6E8A-4147-A177-3AD203B41FA5}">
                      <a16:colId xmlns:a16="http://schemas.microsoft.com/office/drawing/2014/main" val="2662699501"/>
                    </a:ext>
                  </a:extLst>
                </a:gridCol>
                <a:gridCol w="3058160">
                  <a:extLst>
                    <a:ext uri="{9D8B030D-6E8A-4147-A177-3AD203B41FA5}">
                      <a16:colId xmlns:a16="http://schemas.microsoft.com/office/drawing/2014/main" val="3076261417"/>
                    </a:ext>
                  </a:extLst>
                </a:gridCol>
              </a:tblGrid>
              <a:tr h="294005">
                <a:tc>
                  <a:txBody>
                    <a:bodyPr/>
                    <a:lstStyle/>
                    <a:p>
                      <a:pPr marL="66040" marR="0">
                        <a:lnSpc>
                          <a:spcPts val="1165"/>
                        </a:lnSpc>
                        <a:spcBef>
                          <a:spcPts val="0"/>
                        </a:spcBef>
                        <a:spcAft>
                          <a:spcPts val="0"/>
                        </a:spcAft>
                      </a:pPr>
                      <a:r>
                        <a:rPr lang="en-US" sz="1050">
                          <a:effectLst/>
                        </a:rPr>
                        <a:t>Function</a:t>
                      </a:r>
                      <a:r>
                        <a:rPr lang="en-US" sz="1050" spc="105">
                          <a:effectLst/>
                        </a:rPr>
                        <a:t> </a:t>
                      </a:r>
                      <a:r>
                        <a:rPr lang="en-US" sz="1050">
                          <a:effectLst/>
                        </a:rPr>
                        <a:t>Name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Finance Reports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148523257"/>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Receiving reports from users in the same 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596594679"/>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Essential</a:t>
                      </a:r>
                      <a:r>
                        <a:rPr lang="en-US" sz="1050" spc="80">
                          <a:effectLst/>
                        </a:rPr>
                        <a:t> </a:t>
                      </a:r>
                      <a:r>
                        <a:rPr lang="en-US" sz="1050">
                          <a:effectLst/>
                        </a:rPr>
                        <a:t>checking if everything is going right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812627333"/>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426561865"/>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032282120"/>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555522475"/>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950">
                          <a:effectLst/>
                        </a:rPr>
                        <a:t>Requires</a:t>
                      </a:r>
                      <a:r>
                        <a:rPr lang="en-US" sz="950" spc="60">
                          <a:effectLst/>
                        </a:rPr>
                        <a:t> </a:t>
                      </a:r>
                      <a:r>
                        <a:rPr lang="en-US" sz="950">
                          <a:effectLst/>
                        </a:rPr>
                        <a:t>Admin</a:t>
                      </a:r>
                      <a:r>
                        <a:rPr lang="en-US" sz="950" spc="60">
                          <a:effectLst/>
                        </a:rPr>
                        <a:t> </a:t>
                      </a:r>
                      <a:r>
                        <a:rPr lang="en-US" sz="950">
                          <a:effectLst/>
                        </a:rPr>
                        <a:t>staff</a:t>
                      </a:r>
                      <a:r>
                        <a:rPr lang="en-US" sz="950" spc="60">
                          <a:effectLst/>
                        </a:rPr>
                        <a:t> </a:t>
                      </a:r>
                      <a:r>
                        <a:rPr lang="en-US" sz="9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041426058"/>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Accountant</a:t>
                      </a:r>
                      <a:r>
                        <a:rPr lang="en-US" sz="1050">
                          <a:effectLst/>
                        </a:rPr>
                        <a:t> Send Reports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044391899"/>
                  </a:ext>
                </a:extLst>
              </a:tr>
              <a:tr h="160655">
                <a:tc>
                  <a:txBody>
                    <a:bodyPr/>
                    <a:lstStyle/>
                    <a:p>
                      <a:pPr marL="66040" marR="0">
                        <a:lnSpc>
                          <a:spcPts val="1165"/>
                        </a:lnSpc>
                        <a:spcBef>
                          <a:spcPts val="0"/>
                        </a:spcBef>
                        <a:spcAft>
                          <a:spcPts val="0"/>
                        </a:spcAft>
                      </a:pPr>
                      <a:r>
                        <a:rPr lang="en-US" sz="1050">
                          <a:effectLst/>
                        </a:rPr>
                        <a:t>Post-Condition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Can view reports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177029588"/>
                  </a:ext>
                </a:extLst>
              </a:tr>
            </a:tbl>
          </a:graphicData>
        </a:graphic>
      </p:graphicFrame>
      <p:graphicFrame>
        <p:nvGraphicFramePr>
          <p:cNvPr id="11" name="Table 10">
            <a:extLst>
              <a:ext uri="{FF2B5EF4-FFF2-40B4-BE49-F238E27FC236}">
                <a16:creationId xmlns:a16="http://schemas.microsoft.com/office/drawing/2014/main" id="{B38D6914-0CDF-8285-284C-CA0F13185341}"/>
              </a:ext>
            </a:extLst>
          </p:cNvPr>
          <p:cNvGraphicFramePr>
            <a:graphicFrameLocks noGrp="1"/>
          </p:cNvGraphicFramePr>
          <p:nvPr>
            <p:extLst>
              <p:ext uri="{D42A27DB-BD31-4B8C-83A1-F6EECF244321}">
                <p14:modId xmlns:p14="http://schemas.microsoft.com/office/powerpoint/2010/main" val="2745268391"/>
              </p:ext>
            </p:extLst>
          </p:nvPr>
        </p:nvGraphicFramePr>
        <p:xfrm>
          <a:off x="81915" y="3402170"/>
          <a:ext cx="5400040" cy="1723390"/>
        </p:xfrm>
        <a:graphic>
          <a:graphicData uri="http://schemas.openxmlformats.org/drawingml/2006/table">
            <a:tbl>
              <a:tblPr firstRow="1" firstCol="1" lastRow="1" lastCol="1" bandRow="1" bandCol="1">
                <a:tableStyleId>{3FF0FA15-E0FC-4C88-A825-207F793B5545}</a:tableStyleId>
              </a:tblPr>
              <a:tblGrid>
                <a:gridCol w="2341880">
                  <a:extLst>
                    <a:ext uri="{9D8B030D-6E8A-4147-A177-3AD203B41FA5}">
                      <a16:colId xmlns:a16="http://schemas.microsoft.com/office/drawing/2014/main" val="890498877"/>
                    </a:ext>
                  </a:extLst>
                </a:gridCol>
                <a:gridCol w="3058160">
                  <a:extLst>
                    <a:ext uri="{9D8B030D-6E8A-4147-A177-3AD203B41FA5}">
                      <a16:colId xmlns:a16="http://schemas.microsoft.com/office/drawing/2014/main" val="2670694323"/>
                    </a:ext>
                  </a:extLst>
                </a:gridCol>
              </a:tblGrid>
              <a:tr h="294005">
                <a:tc>
                  <a:txBody>
                    <a:bodyPr/>
                    <a:lstStyle/>
                    <a:p>
                      <a:pPr marL="66040" marR="0">
                        <a:lnSpc>
                          <a:spcPts val="1165"/>
                        </a:lnSpc>
                        <a:spcBef>
                          <a:spcPts val="0"/>
                        </a:spcBef>
                        <a:spcAft>
                          <a:spcPts val="0"/>
                        </a:spcAft>
                      </a:pPr>
                      <a:r>
                        <a:rPr lang="en-US" sz="1050" dirty="0">
                          <a:effectLst/>
                        </a:rPr>
                        <a:t>Function</a:t>
                      </a:r>
                      <a:r>
                        <a:rPr lang="en-US" sz="1050" spc="105" dirty="0">
                          <a:effectLst/>
                        </a:rPr>
                        <a:t> </a:t>
                      </a:r>
                      <a:r>
                        <a:rPr lang="en-US" sz="1050" dirty="0">
                          <a:effectLst/>
                        </a:rPr>
                        <a:t>Name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Warehouse Reports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479360876"/>
                  </a:ext>
                </a:extLst>
              </a:tr>
              <a:tr h="160655">
                <a:tc>
                  <a:txBody>
                    <a:bodyPr/>
                    <a:lstStyle/>
                    <a:p>
                      <a:pPr marL="66040" marR="0">
                        <a:lnSpc>
                          <a:spcPts val="1165"/>
                        </a:lnSpc>
                        <a:spcBef>
                          <a:spcPts val="0"/>
                        </a:spcBef>
                        <a:spcAft>
                          <a:spcPts val="0"/>
                        </a:spcAft>
                      </a:pPr>
                      <a:r>
                        <a:rPr lang="en-US" sz="1050">
                          <a:effectLst/>
                        </a:rPr>
                        <a:t>Description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Receiving reports from users in the same system</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676205016"/>
                  </a:ext>
                </a:extLst>
              </a:tr>
              <a:tr h="160655">
                <a:tc>
                  <a:txBody>
                    <a:bodyPr/>
                    <a:lstStyle/>
                    <a:p>
                      <a:pPr marL="66040" marR="0">
                        <a:lnSpc>
                          <a:spcPts val="1165"/>
                        </a:lnSpc>
                        <a:spcBef>
                          <a:spcPts val="0"/>
                        </a:spcBef>
                        <a:spcAft>
                          <a:spcPts val="0"/>
                        </a:spcAft>
                      </a:pPr>
                      <a:r>
                        <a:rPr lang="en-US" sz="1050">
                          <a:effectLst/>
                        </a:rPr>
                        <a:t>Critically</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Essential</a:t>
                      </a:r>
                      <a:r>
                        <a:rPr lang="en-US" sz="1050" spc="80">
                          <a:effectLst/>
                        </a:rPr>
                        <a:t> </a:t>
                      </a:r>
                      <a:r>
                        <a:rPr lang="en-US" sz="1050">
                          <a:effectLst/>
                        </a:rPr>
                        <a:t>checking if everything is going right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43732437"/>
                  </a:ext>
                </a:extLst>
              </a:tr>
              <a:tr h="160655">
                <a:tc>
                  <a:txBody>
                    <a:bodyPr/>
                    <a:lstStyle/>
                    <a:p>
                      <a:pPr marL="66040" marR="0">
                        <a:lnSpc>
                          <a:spcPts val="1165"/>
                        </a:lnSpc>
                        <a:spcBef>
                          <a:spcPts val="0"/>
                        </a:spcBef>
                        <a:spcAft>
                          <a:spcPts val="0"/>
                        </a:spcAft>
                      </a:pPr>
                      <a:r>
                        <a:rPr lang="en-US" sz="1050">
                          <a:effectLst/>
                        </a:rPr>
                        <a:t>Technical</a:t>
                      </a:r>
                      <a:r>
                        <a:rPr lang="en-US" sz="1050" spc="50">
                          <a:effectLst/>
                        </a:rPr>
                        <a:t> </a:t>
                      </a:r>
                      <a:r>
                        <a:rPr lang="en-US" sz="1050">
                          <a:effectLst/>
                        </a:rPr>
                        <a:t>issues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208339016"/>
                  </a:ext>
                </a:extLst>
              </a:tr>
              <a:tr h="160655">
                <a:tc>
                  <a:txBody>
                    <a:bodyPr/>
                    <a:lstStyle/>
                    <a:p>
                      <a:pPr marL="66040" marR="0">
                        <a:lnSpc>
                          <a:spcPts val="1165"/>
                        </a:lnSpc>
                        <a:spcBef>
                          <a:spcPts val="0"/>
                        </a:spcBef>
                        <a:spcAft>
                          <a:spcPts val="0"/>
                        </a:spcAft>
                      </a:pPr>
                      <a:r>
                        <a:rPr lang="en-US" sz="1050">
                          <a:effectLst/>
                        </a:rPr>
                        <a:t>Cost</a:t>
                      </a:r>
                      <a:r>
                        <a:rPr lang="en-US" sz="1050" spc="50">
                          <a:effectLst/>
                        </a:rPr>
                        <a:t> </a:t>
                      </a:r>
                      <a:r>
                        <a:rPr lang="en-US" sz="1050">
                          <a:effectLst/>
                        </a:rPr>
                        <a:t>and</a:t>
                      </a:r>
                      <a:r>
                        <a:rPr lang="en-US" sz="1050" spc="55">
                          <a:effectLst/>
                        </a:rPr>
                        <a:t> </a:t>
                      </a:r>
                      <a:r>
                        <a:rPr lang="en-US" sz="1050">
                          <a:effectLst/>
                        </a:rPr>
                        <a:t>schedule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695701443"/>
                  </a:ext>
                </a:extLst>
              </a:tr>
              <a:tr h="160655">
                <a:tc>
                  <a:txBody>
                    <a:bodyPr/>
                    <a:lstStyle/>
                    <a:p>
                      <a:pPr marL="66040" marR="0">
                        <a:lnSpc>
                          <a:spcPts val="1165"/>
                        </a:lnSpc>
                        <a:spcBef>
                          <a:spcPts val="0"/>
                        </a:spcBef>
                        <a:spcAft>
                          <a:spcPts val="0"/>
                        </a:spcAft>
                      </a:pPr>
                      <a:r>
                        <a:rPr lang="en-US" sz="1050">
                          <a:effectLst/>
                        </a:rPr>
                        <a:t>Risks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a:effectLst/>
                        </a:rPr>
                        <a:t>None.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565775244"/>
                  </a:ext>
                </a:extLst>
              </a:tr>
              <a:tr h="160655">
                <a:tc>
                  <a:txBody>
                    <a:bodyPr/>
                    <a:lstStyle/>
                    <a:p>
                      <a:pPr marL="66040" marR="0">
                        <a:lnSpc>
                          <a:spcPts val="1165"/>
                        </a:lnSpc>
                        <a:spcBef>
                          <a:spcPts val="0"/>
                        </a:spcBef>
                        <a:spcAft>
                          <a:spcPts val="0"/>
                        </a:spcAft>
                      </a:pPr>
                      <a:r>
                        <a:rPr lang="en-US" sz="1050">
                          <a:effectLst/>
                        </a:rPr>
                        <a:t>Dependencies</a:t>
                      </a:r>
                      <a:r>
                        <a:rPr lang="en-US" sz="1050" spc="160">
                          <a:effectLst/>
                        </a:rPr>
                        <a:t> </a:t>
                      </a:r>
                      <a:r>
                        <a:rPr lang="en-US" sz="1050">
                          <a:effectLst/>
                        </a:rPr>
                        <a:t>with</a:t>
                      </a:r>
                      <a:r>
                        <a:rPr lang="en-US" sz="1050" spc="165">
                          <a:effectLst/>
                        </a:rPr>
                        <a:t> </a:t>
                      </a:r>
                      <a:r>
                        <a:rPr lang="en-US" sz="1050">
                          <a:effectLst/>
                        </a:rPr>
                        <a:t>other</a:t>
                      </a:r>
                      <a:r>
                        <a:rPr lang="en-US" sz="1050" spc="165">
                          <a:effectLst/>
                        </a:rPr>
                        <a:t> </a:t>
                      </a:r>
                      <a:r>
                        <a:rPr lang="en-US" sz="1050">
                          <a:effectLst/>
                        </a:rPr>
                        <a:t>requirements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950">
                          <a:effectLst/>
                        </a:rPr>
                        <a:t>Requires</a:t>
                      </a:r>
                      <a:r>
                        <a:rPr lang="en-US" sz="950" spc="60">
                          <a:effectLst/>
                        </a:rPr>
                        <a:t> </a:t>
                      </a:r>
                      <a:r>
                        <a:rPr lang="en-US" sz="950">
                          <a:effectLst/>
                        </a:rPr>
                        <a:t>Admin</a:t>
                      </a:r>
                      <a:r>
                        <a:rPr lang="en-US" sz="950" spc="60">
                          <a:effectLst/>
                        </a:rPr>
                        <a:t> </a:t>
                      </a:r>
                      <a:r>
                        <a:rPr lang="en-US" sz="950">
                          <a:effectLst/>
                        </a:rPr>
                        <a:t>staff</a:t>
                      </a:r>
                      <a:r>
                        <a:rPr lang="en-US" sz="950" spc="60">
                          <a:effectLst/>
                        </a:rPr>
                        <a:t> </a:t>
                      </a:r>
                      <a:r>
                        <a:rPr lang="en-US" sz="950">
                          <a:effectLst/>
                        </a:rPr>
                        <a:t>login.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326632527"/>
                  </a:ext>
                </a:extLst>
              </a:tr>
              <a:tr h="160655">
                <a:tc>
                  <a:txBody>
                    <a:bodyPr/>
                    <a:lstStyle/>
                    <a:p>
                      <a:pPr marL="66040" marR="0">
                        <a:lnSpc>
                          <a:spcPts val="1165"/>
                        </a:lnSpc>
                        <a:spcBef>
                          <a:spcPts val="0"/>
                        </a:spcBef>
                        <a:spcAft>
                          <a:spcPts val="0"/>
                        </a:spcAft>
                      </a:pPr>
                      <a:r>
                        <a:rPr lang="en-US" sz="1050">
                          <a:effectLst/>
                        </a:rPr>
                        <a:t>Pre-Condition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100" spc="5">
                          <a:effectLst/>
                        </a:rPr>
                        <a:t>Warehouse Manger</a:t>
                      </a:r>
                      <a:r>
                        <a:rPr lang="en-US" sz="1050">
                          <a:effectLst/>
                        </a:rPr>
                        <a:t> Send Reports</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63330114"/>
                  </a:ext>
                </a:extLst>
              </a:tr>
              <a:tr h="160655">
                <a:tc>
                  <a:txBody>
                    <a:bodyPr/>
                    <a:lstStyle/>
                    <a:p>
                      <a:pPr marL="66040" marR="0">
                        <a:lnSpc>
                          <a:spcPts val="1165"/>
                        </a:lnSpc>
                        <a:spcBef>
                          <a:spcPts val="0"/>
                        </a:spcBef>
                        <a:spcAft>
                          <a:spcPts val="0"/>
                        </a:spcAft>
                      </a:pPr>
                      <a:r>
                        <a:rPr lang="en-US" sz="1050" dirty="0">
                          <a:effectLst/>
                        </a:rPr>
                        <a:t>Post-Condition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6040" marR="0">
                        <a:lnSpc>
                          <a:spcPts val="1165"/>
                        </a:lnSpc>
                        <a:spcBef>
                          <a:spcPts val="0"/>
                        </a:spcBef>
                        <a:spcAft>
                          <a:spcPts val="0"/>
                        </a:spcAft>
                      </a:pPr>
                      <a:r>
                        <a:rPr lang="en-US" sz="1050" dirty="0">
                          <a:effectLst/>
                        </a:rPr>
                        <a:t>Can view reports</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720233105"/>
                  </a:ext>
                </a:extLst>
              </a:tr>
            </a:tbl>
          </a:graphicData>
        </a:graphic>
      </p:graphicFrame>
    </p:spTree>
    <p:extLst>
      <p:ext uri="{BB962C8B-B14F-4D97-AF65-F5344CB8AC3E}">
        <p14:creationId xmlns:p14="http://schemas.microsoft.com/office/powerpoint/2010/main" val="1041015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05E21-8229-A217-6F34-705FCDE039E2}"/>
              </a:ext>
            </a:extLst>
          </p:cNvPr>
          <p:cNvSpPr>
            <a:spLocks noGrp="1"/>
          </p:cNvSpPr>
          <p:nvPr>
            <p:ph type="title"/>
          </p:nvPr>
        </p:nvSpPr>
        <p:spPr>
          <a:xfrm>
            <a:off x="1310426" y="598575"/>
            <a:ext cx="7030500" cy="999300"/>
          </a:xfrm>
        </p:spPr>
        <p:txBody>
          <a:bodyPr/>
          <a:lstStyle/>
          <a:p>
            <a:r>
              <a:rPr lang="en-US" dirty="0"/>
              <a:t>System NFRs</a:t>
            </a:r>
          </a:p>
        </p:txBody>
      </p:sp>
      <p:sp>
        <p:nvSpPr>
          <p:cNvPr id="3" name="Text Placeholder 2">
            <a:extLst>
              <a:ext uri="{FF2B5EF4-FFF2-40B4-BE49-F238E27FC236}">
                <a16:creationId xmlns:a16="http://schemas.microsoft.com/office/drawing/2014/main" id="{D3768A4E-E8CB-8D2E-2216-76404CBE0444}"/>
              </a:ext>
            </a:extLst>
          </p:cNvPr>
          <p:cNvSpPr>
            <a:spLocks noGrp="1"/>
          </p:cNvSpPr>
          <p:nvPr>
            <p:ph type="body" idx="1"/>
          </p:nvPr>
        </p:nvSpPr>
        <p:spPr/>
        <p:txBody>
          <a:bodyPr/>
          <a:lstStyle/>
          <a:p>
            <a:endParaRPr lang="en-US" dirty="0"/>
          </a:p>
        </p:txBody>
      </p:sp>
      <p:sp>
        <p:nvSpPr>
          <p:cNvPr id="4" name="Google Shape;374;p27">
            <a:extLst>
              <a:ext uri="{FF2B5EF4-FFF2-40B4-BE49-F238E27FC236}">
                <a16:creationId xmlns:a16="http://schemas.microsoft.com/office/drawing/2014/main" id="{594ECE5D-BDEE-9010-C30F-4655A1830B98}"/>
              </a:ext>
            </a:extLst>
          </p:cNvPr>
          <p:cNvSpPr txBox="1"/>
          <p:nvPr/>
        </p:nvSpPr>
        <p:spPr>
          <a:xfrm>
            <a:off x="8445053" y="1990050"/>
            <a:ext cx="68125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3/25</a:t>
            </a:r>
            <a:endParaRPr b="1" dirty="0">
              <a:latin typeface="Nunito"/>
              <a:ea typeface="Nunito"/>
              <a:cs typeface="Nunito"/>
              <a:sym typeface="Nunito"/>
            </a:endParaRPr>
          </a:p>
        </p:txBody>
      </p:sp>
      <p:pic>
        <p:nvPicPr>
          <p:cNvPr id="6" name="Picture 5">
            <a:extLst>
              <a:ext uri="{FF2B5EF4-FFF2-40B4-BE49-F238E27FC236}">
                <a16:creationId xmlns:a16="http://schemas.microsoft.com/office/drawing/2014/main" id="{57C62AF6-FB22-6719-3FE6-3E0A261586B3}"/>
              </a:ext>
            </a:extLst>
          </p:cNvPr>
          <p:cNvPicPr>
            <a:picLocks noChangeAspect="1"/>
          </p:cNvPicPr>
          <p:nvPr/>
        </p:nvPicPr>
        <p:blipFill>
          <a:blip r:embed="rId2"/>
          <a:stretch>
            <a:fillRect/>
          </a:stretch>
        </p:blipFill>
        <p:spPr>
          <a:xfrm>
            <a:off x="3586206" y="0"/>
            <a:ext cx="4865473" cy="5143500"/>
          </a:xfrm>
          <a:prstGeom prst="rect">
            <a:avLst/>
          </a:prstGeom>
        </p:spPr>
      </p:pic>
    </p:spTree>
    <p:extLst>
      <p:ext uri="{BB962C8B-B14F-4D97-AF65-F5344CB8AC3E}">
        <p14:creationId xmlns:p14="http://schemas.microsoft.com/office/powerpoint/2010/main" val="1584543732"/>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2881</TotalTime>
  <Words>1236</Words>
  <Application>Microsoft Office PowerPoint</Application>
  <PresentationFormat>On-screen Show (16:9)</PresentationFormat>
  <Paragraphs>279</Paragraphs>
  <Slides>21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Calibri</vt:lpstr>
      <vt:lpstr>Maven Pro</vt:lpstr>
      <vt:lpstr>Times New Roman</vt:lpstr>
      <vt:lpstr>Nunito</vt:lpstr>
      <vt:lpstr>Arial</vt:lpstr>
      <vt:lpstr>Momentum</vt:lpstr>
      <vt:lpstr>Office Theme</vt:lpstr>
      <vt:lpstr>CS244 Coursework Project</vt:lpstr>
      <vt:lpstr>Instructions before Discussion Day  </vt:lpstr>
      <vt:lpstr>Rubric </vt:lpstr>
      <vt:lpstr>Presentation Template</vt:lpstr>
      <vt:lpstr>Project Cover page</vt:lpstr>
      <vt:lpstr>System objective </vt:lpstr>
      <vt:lpstr>System FRs</vt:lpstr>
      <vt:lpstr>System FRs</vt:lpstr>
      <vt:lpstr>System NFRs</vt:lpstr>
      <vt:lpstr>System scope: use case diagram</vt:lpstr>
      <vt:lpstr>System structure: class diagram</vt:lpstr>
      <vt:lpstr>Use case scenario</vt:lpstr>
      <vt:lpstr>Activity diagram</vt:lpstr>
      <vt:lpstr>Sequence diagram</vt:lpstr>
      <vt:lpstr>CRUD implementation  </vt:lpstr>
      <vt:lpstr>CRUD implementation </vt:lpstr>
      <vt:lpstr>Applying architecture patterns</vt:lpstr>
      <vt:lpstr>Applying design patterns</vt:lpstr>
      <vt:lpstr>Applying design patterns</vt:lpstr>
      <vt:lpstr>System Document</vt:lpstr>
      <vt:lpstr>Bonus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CS244 Coursework Project</dc:title>
  <dc:creator>Mahmoud Ammar</dc:creator>
  <cp:lastModifiedBy>Mahmoud Ammar</cp:lastModifiedBy>
  <cp:revision>28</cp:revision>
  <dcterms:modified xsi:type="dcterms:W3CDTF">2023-05-24T18:21:54Z</dcterms:modified>
</cp:coreProperties>
</file>